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83" r:id="rId4"/>
    <p:sldId id="284" r:id="rId5"/>
    <p:sldId id="285" r:id="rId6"/>
    <p:sldId id="264" r:id="rId7"/>
    <p:sldId id="287" r:id="rId8"/>
    <p:sldId id="288" r:id="rId9"/>
    <p:sldId id="257" r:id="rId10"/>
    <p:sldId id="275" r:id="rId11"/>
    <p:sldId id="289" r:id="rId12"/>
    <p:sldId id="290" r:id="rId13"/>
    <p:sldId id="265" r:id="rId14"/>
    <p:sldId id="266" r:id="rId15"/>
    <p:sldId id="271" r:id="rId16"/>
    <p:sldId id="278" r:id="rId17"/>
    <p:sldId id="277" r:id="rId18"/>
    <p:sldId id="258" r:id="rId19"/>
    <p:sldId id="269" r:id="rId20"/>
    <p:sldId id="279" r:id="rId21"/>
    <p:sldId id="270" r:id="rId22"/>
    <p:sldId id="272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BFF"/>
    <a:srgbClr val="FFB7B7"/>
    <a:srgbClr val="21A0FF"/>
    <a:srgbClr val="FF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212DE-87E2-4D7A-A44B-33CDA95CE001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09ACE-98A8-4A58-82F2-162A9B207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00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06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140 keywords, hashtags, phrases purchased from GNIP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2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140 keywords, hashtags, phrases purchased from GNIP</a:t>
            </a:r>
          </a:p>
          <a:p>
            <a:r>
              <a:rPr lang="en-US" dirty="0"/>
              <a:t>260K queried accounts </a:t>
            </a:r>
          </a:p>
          <a:p>
            <a:r>
              <a:rPr lang="en-US" dirty="0"/>
              <a:t>25K (~10%) bot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0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KS_2SampleTest</a:t>
            </a:r>
          </a:p>
          <a:p>
            <a:r>
              <a:rPr lang="en-US" dirty="0"/>
              <a:t>1000 sampling of polarization score.</a:t>
            </a:r>
          </a:p>
          <a:p>
            <a:r>
              <a:rPr lang="en-US" dirty="0"/>
              <a:t>10,000 times walk of 2000 steps(max).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19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Emotional -&gt; Fabulous, cry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moral-emotional -&gt; Evil </a:t>
            </a:r>
          </a:p>
          <a:p>
            <a:r>
              <a:rPr lang="en-US" dirty="0"/>
              <a:t>Moral -&gt; justice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3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2,261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22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2,261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45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29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609ACE-98A8-4A58-82F2-162A9B207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779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609ACE-98A8-4A58-82F2-162A9B207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992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609ACE-98A8-4A58-82F2-162A9B207D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002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Preferential-attachment</a:t>
            </a:r>
          </a:p>
          <a:p>
            <a:r>
              <a:rPr lang="en-US" dirty="0"/>
              <a:t>Kolmogorov-Smirnov 2 sample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72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Preferential-attachment</a:t>
            </a:r>
          </a:p>
          <a:p>
            <a:r>
              <a:rPr lang="en-US" dirty="0"/>
              <a:t>Kolmogorov-Smirnov 2 sample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8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Preferential-attachment</a:t>
            </a:r>
          </a:p>
          <a:p>
            <a:r>
              <a:rPr lang="en-US" dirty="0"/>
              <a:t>Kolmogorov-Smirnov 2 sample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20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140 keywords, hashtags, phrases purchased from GNIP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609ACE-98A8-4A58-82F2-162A9B207D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891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EFDB8-A498-4AEB-8092-236801943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F78752-C698-420A-B306-A663B1B151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FB730-3BE6-427C-9225-5E6457F98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46FD2-56B6-43F1-B7C7-FB7E15EA7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65121-92F5-4186-BA3E-CA3003F5C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9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9D08-5807-4EA5-9E0A-EE66C3C4D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480C2-BEBC-4475-9778-E8EE8A18B5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C10EF-3F9C-4C8E-99D6-C98F33ED6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DF0C9-A397-4ACD-826A-1C2C20FB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712E7-9180-45F0-8E1F-750057862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BAB68-CC22-4C04-93AC-210123949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31B28-13F7-40D8-994E-AB04D787BD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E262A2-DCB9-431A-ADD7-38706B879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6C016-3AC0-428B-BDF1-42F8748C3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E3474-490F-4905-9889-83B41B002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4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793E-6DBC-4CC2-9898-651792BAB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3B124-F6A3-44A9-8CFD-5AFE7428E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27FC9-CF62-4DC1-B11A-4DAB08BA1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202D6-AEE9-4999-B453-2CE849DA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B31-45B2-4CB0-B10F-0E33CBA7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9394C-824F-4F23-A01C-22BEEC6E2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956DF-9F3B-4F2C-B089-E6B70A25E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1081D-B546-497B-8A1D-BB254E33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6C515-654A-45F9-8A94-8A19F8299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1101-A19F-430C-A441-D9F2578B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9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E12D-99EE-44FB-AD86-4470CA45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F7CD5-72EC-4834-A195-E54B3B6DA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E2647-C1C1-45DD-8F6F-BED923849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D76984-D63C-425C-BA10-47DE17271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B56ED4-3302-4E1A-BC29-6F1AE379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B7CF9B-B77E-475B-991A-4510752D8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42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09C0C-A7D8-4D7F-A26C-B8EB20C1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171EFE-B0B1-4EB5-A730-AA475F94F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7F3780-C674-4065-9753-DD348BF910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C89BF-FB02-471C-ADF9-F1836D0358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7E4F87-878F-4CC8-A047-E9DF6F059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54B2F0-A240-4B3B-9409-3EDF6A65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F83D13-01CD-4FD0-9798-02A2B7E49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51F53-023D-40A2-AF8C-E2EE415BE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2A0F4-EAAF-4C55-95C2-776FEB1DB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3E4910-078A-4276-8F75-8BBB0D4B7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141A82-F53A-46B3-A245-16AFB5E6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CBED4-FA08-426A-915E-D172EEC3D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23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D00231-9EB8-4D42-9D36-871ADA15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8DA4A-5739-4224-9B8A-C03989B7D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79CE5-71E2-47F6-ABBE-BC298B1CC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4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3532-58C1-4A36-B788-6024A58D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C177C-98C9-4A1C-8DB0-40C5BB968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CD9E41-4079-41ED-99FE-1C245FC2D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3DB64-49AF-4AA2-A100-B04490EEE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A0DA2-8DE0-4680-95B7-B9520F5B1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7A74CD-E8B1-4523-8AEA-9F3C96864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49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F0D3-16F5-40F1-BC7F-DB2B82BD3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D7137-679B-48D2-A8C2-798EDB33A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89421-AC11-4619-9AD8-0E32A7311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C28E7-BFA3-4A13-B0D8-15BD0BBD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42845-526E-4C37-8DF8-A76C71EA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8F634-CD9A-4FA0-9B1C-474351B2B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8A8C84-9BCF-4F72-8A5C-500C6E05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6016A-C9CB-4FFD-B33A-431B598F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397B45-FE7D-484E-8E70-0458207331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149FC-D199-4AE9-9073-2E48DF23637C}" type="datetimeFigureOut">
              <a:rPr lang="en-US" smtClean="0"/>
              <a:t>6/3/2019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80E4E-2A3E-486F-BCE7-86927BF2C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B85FA-74B0-4E31-81E1-301C1B72D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955FA-6286-41CB-823F-45A6F77C02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635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6.jpe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3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15F0C5-A7BB-434C-8178-8F65EBD0921E}"/>
              </a:ext>
            </a:extLst>
          </p:cNvPr>
          <p:cNvSpPr txBox="1"/>
          <p:nvPr/>
        </p:nvSpPr>
        <p:spPr>
          <a:xfrm>
            <a:off x="2493090" y="2890391"/>
            <a:ext cx="7205820" cy="1077218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Measuring the Impact of </a:t>
            </a:r>
            <a:r>
              <a:rPr lang="en-US" sz="32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Bot Accounts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 Political Network Polarization</a:t>
            </a:r>
            <a:endParaRPr lang="en-U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6DC89-E6B0-416A-B88B-01AFE02F376A}"/>
              </a:ext>
            </a:extLst>
          </p:cNvPr>
          <p:cNvSpPr txBox="1"/>
          <p:nvPr/>
        </p:nvSpPr>
        <p:spPr>
          <a:xfrm>
            <a:off x="4375016" y="5903893"/>
            <a:ext cx="3441968" cy="95410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Mert Ozer</a:t>
            </a:r>
          </a:p>
          <a:p>
            <a:pPr algn="ctr"/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Arizona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35083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1157-7329-4093-976A-E634E200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92686" cy="66278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Collection &amp; Preprocessing</a:t>
            </a:r>
          </a:p>
        </p:txBody>
      </p:sp>
      <p:pic>
        <p:nvPicPr>
          <p:cNvPr id="1026" name="Picture 2" descr="Image result for twitter">
            <a:extLst>
              <a:ext uri="{FF2B5EF4-FFF2-40B4-BE49-F238E27FC236}">
                <a16:creationId xmlns:a16="http://schemas.microsoft.com/office/drawing/2014/main" id="{8D42272C-F8F7-47A7-860B-92955A4A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6" y="1007705"/>
            <a:ext cx="1034143" cy="10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base">
            <a:extLst>
              <a:ext uri="{FF2B5EF4-FFF2-40B4-BE49-F238E27FC236}">
                <a16:creationId xmlns:a16="http://schemas.microsoft.com/office/drawing/2014/main" id="{B1FDD6AD-04D0-4725-BBB0-056EBC1B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007705"/>
            <a:ext cx="1034144" cy="103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F66B8-371B-4F1B-829C-1BEAB4C36EDF}"/>
              </a:ext>
            </a:extLst>
          </p:cNvPr>
          <p:cNvSpPr txBox="1"/>
          <p:nvPr/>
        </p:nvSpPr>
        <p:spPr>
          <a:xfrm>
            <a:off x="783757" y="2171666"/>
            <a:ext cx="1989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25M tweets</a:t>
            </a:r>
          </a:p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3.7M users</a:t>
            </a:r>
          </a:p>
        </p:txBody>
      </p:sp>
      <p:pic>
        <p:nvPicPr>
          <p:cNvPr id="1030" name="Picture 6" descr="https://lh5.googleusercontent.com/ZQHxFQeAR8o_-ILddf5aDS1vXu7cJIKDg8J_NGZZOtyUfRDWKWL7_Ho1uSB4niXHOsjREj-9HfjNzoovsgFGNaiknoGq_iZUPayXgus-9tr_BLUpqguyYfBKEoWOplnzv9krw92ZVFg">
            <a:extLst>
              <a:ext uri="{FF2B5EF4-FFF2-40B4-BE49-F238E27FC236}">
                <a16:creationId xmlns:a16="http://schemas.microsoft.com/office/drawing/2014/main" id="{32547E66-D8D8-46AD-90BB-57562A89C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 rot="14585436">
            <a:off x="9087177" y="4137601"/>
            <a:ext cx="2250847" cy="24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54E1B-3F10-4798-BE4A-F98846410460}"/>
              </a:ext>
            </a:extLst>
          </p:cNvPr>
          <p:cNvSpPr txBox="1"/>
          <p:nvPr/>
        </p:nvSpPr>
        <p:spPr>
          <a:xfrm>
            <a:off x="8849418" y="6102885"/>
            <a:ext cx="3342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Network</a:t>
            </a:r>
          </a:p>
        </p:txBody>
      </p:sp>
      <p:cxnSp>
        <p:nvCxnSpPr>
          <p:cNvPr id="82" name="Straight Arrow Connector 10">
            <a:extLst>
              <a:ext uri="{FF2B5EF4-FFF2-40B4-BE49-F238E27FC236}">
                <a16:creationId xmlns:a16="http://schemas.microsoft.com/office/drawing/2014/main" id="{7AE848B8-3383-4656-B455-11546B739E25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003057" y="901297"/>
            <a:ext cx="2621884" cy="70708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12" descr="Image result for retweet twitter">
            <a:extLst>
              <a:ext uri="{FF2B5EF4-FFF2-40B4-BE49-F238E27FC236}">
                <a16:creationId xmlns:a16="http://schemas.microsoft.com/office/drawing/2014/main" id="{2CD1F6B1-81F5-41D8-A430-8E060541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9" y="5485883"/>
            <a:ext cx="668579" cy="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6626FEA-D13C-4C04-A6BC-CBE8C9FB2764}"/>
              </a:ext>
            </a:extLst>
          </p:cNvPr>
          <p:cNvSpPr txBox="1"/>
          <p:nvPr/>
        </p:nvSpPr>
        <p:spPr>
          <a:xfrm>
            <a:off x="585783" y="6036930"/>
            <a:ext cx="238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Activity</a:t>
            </a:r>
          </a:p>
        </p:txBody>
      </p:sp>
    </p:spTree>
    <p:extLst>
      <p:ext uri="{BB962C8B-B14F-4D97-AF65-F5344CB8AC3E}">
        <p14:creationId xmlns:p14="http://schemas.microsoft.com/office/powerpoint/2010/main" val="417427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1157-7329-4093-976A-E634E200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92686" cy="66278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Collection &amp; Preprocessing</a:t>
            </a:r>
          </a:p>
        </p:txBody>
      </p:sp>
      <p:pic>
        <p:nvPicPr>
          <p:cNvPr id="1026" name="Picture 2" descr="Image result for twitter">
            <a:extLst>
              <a:ext uri="{FF2B5EF4-FFF2-40B4-BE49-F238E27FC236}">
                <a16:creationId xmlns:a16="http://schemas.microsoft.com/office/drawing/2014/main" id="{8D42272C-F8F7-47A7-860B-92955A4A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6" y="1007705"/>
            <a:ext cx="1034143" cy="10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base">
            <a:extLst>
              <a:ext uri="{FF2B5EF4-FFF2-40B4-BE49-F238E27FC236}">
                <a16:creationId xmlns:a16="http://schemas.microsoft.com/office/drawing/2014/main" id="{B1FDD6AD-04D0-4725-BBB0-056EBC1B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007705"/>
            <a:ext cx="1034144" cy="103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F66B8-371B-4F1B-829C-1BEAB4C36EDF}"/>
              </a:ext>
            </a:extLst>
          </p:cNvPr>
          <p:cNvSpPr txBox="1"/>
          <p:nvPr/>
        </p:nvSpPr>
        <p:spPr>
          <a:xfrm>
            <a:off x="783757" y="2171666"/>
            <a:ext cx="1989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25M tweets</a:t>
            </a:r>
          </a:p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3.7M users</a:t>
            </a:r>
          </a:p>
        </p:txBody>
      </p:sp>
      <p:pic>
        <p:nvPicPr>
          <p:cNvPr id="1030" name="Picture 6" descr="https://lh5.googleusercontent.com/ZQHxFQeAR8o_-ILddf5aDS1vXu7cJIKDg8J_NGZZOtyUfRDWKWL7_Ho1uSB4niXHOsjREj-9HfjNzoovsgFGNaiknoGq_iZUPayXgus-9tr_BLUpqguyYfBKEoWOplnzv9krw92ZVFg">
            <a:extLst>
              <a:ext uri="{FF2B5EF4-FFF2-40B4-BE49-F238E27FC236}">
                <a16:creationId xmlns:a16="http://schemas.microsoft.com/office/drawing/2014/main" id="{32547E66-D8D8-46AD-90BB-57562A89C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 rot="14585436">
            <a:off x="9087177" y="4137601"/>
            <a:ext cx="2250847" cy="24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54E1B-3F10-4798-BE4A-F98846410460}"/>
              </a:ext>
            </a:extLst>
          </p:cNvPr>
          <p:cNvSpPr txBox="1"/>
          <p:nvPr/>
        </p:nvSpPr>
        <p:spPr>
          <a:xfrm>
            <a:off x="8849418" y="6102885"/>
            <a:ext cx="3342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Network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2AFF66-2E20-4C49-B501-C785636529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11" y="1205799"/>
            <a:ext cx="950383" cy="5770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33D9D2-49C9-4037-8D01-4D45877939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4" y="1205799"/>
            <a:ext cx="950383" cy="577018"/>
          </a:xfrm>
          <a:prstGeom prst="rect">
            <a:avLst/>
          </a:prstGeom>
        </p:spPr>
      </p:pic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08D31054-02D4-459B-803A-AD548B3B5163}"/>
              </a:ext>
            </a:extLst>
          </p:cNvPr>
          <p:cNvSpPr/>
          <p:nvPr/>
        </p:nvSpPr>
        <p:spPr>
          <a:xfrm rot="16200000">
            <a:off x="6573564" y="-305578"/>
            <a:ext cx="249447" cy="2876012"/>
          </a:xfrm>
          <a:prstGeom prst="upDownArrow">
            <a:avLst/>
          </a:prstGeom>
          <a:gradFill flip="none" rotWithShape="1">
            <a:gsLst>
              <a:gs pos="0">
                <a:srgbClr val="0070C0"/>
              </a:gs>
              <a:gs pos="25000">
                <a:srgbClr val="85CBFF"/>
              </a:gs>
              <a:gs pos="74500">
                <a:srgbClr val="FFB7B7"/>
              </a:gs>
              <a:gs pos="49000">
                <a:schemeClr val="bg1"/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855C9C-6634-4276-9234-B3BFF9351BBA}"/>
              </a:ext>
            </a:extLst>
          </p:cNvPr>
          <p:cNvSpPr txBox="1"/>
          <p:nvPr/>
        </p:nvSpPr>
        <p:spPr>
          <a:xfrm>
            <a:off x="9001451" y="881947"/>
            <a:ext cx="2802626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Label Propagation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C3B4F8-8E4B-48F4-90A1-EC802EF8EB7D}"/>
              </a:ext>
            </a:extLst>
          </p:cNvPr>
          <p:cNvSpPr txBox="1"/>
          <p:nvPr/>
        </p:nvSpPr>
        <p:spPr>
          <a:xfrm>
            <a:off x="9259660" y="462727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50K labeled accounts</a:t>
            </a:r>
          </a:p>
        </p:txBody>
      </p: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4C809D4-B8A4-499E-AA6F-F460B970E0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60573" y="1511455"/>
          <a:ext cx="328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10">
                  <a:extLst>
                    <a:ext uri="{9D8B030D-6E8A-4147-A177-3AD203B41FA5}">
                      <a16:colId xmlns:a16="http://schemas.microsoft.com/office/drawing/2014/main" val="415480911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842713733"/>
                    </a:ext>
                  </a:extLst>
                </a:gridCol>
                <a:gridCol w="830424">
                  <a:extLst>
                    <a:ext uri="{9D8B030D-6E8A-4147-A177-3AD203B41FA5}">
                      <a16:colId xmlns:a16="http://schemas.microsoft.com/office/drawing/2014/main" val="2728902346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2165341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8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2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98436"/>
                  </a:ext>
                </a:extLst>
              </a:tr>
            </a:tbl>
          </a:graphicData>
        </a:graphic>
      </p:graphicFrame>
      <p:cxnSp>
        <p:nvCxnSpPr>
          <p:cNvPr id="59" name="Straight Arrow Connector 10">
            <a:extLst>
              <a:ext uri="{FF2B5EF4-FFF2-40B4-BE49-F238E27FC236}">
                <a16:creationId xmlns:a16="http://schemas.microsoft.com/office/drawing/2014/main" id="{2C07B5F8-59EC-436B-8B2A-6498234D80AF}"/>
              </a:ext>
            </a:extLst>
          </p:cNvPr>
          <p:cNvCxnSpPr>
            <a:cxnSpLocks/>
          </p:cNvCxnSpPr>
          <p:nvPr/>
        </p:nvCxnSpPr>
        <p:spPr>
          <a:xfrm>
            <a:off x="3069665" y="1748787"/>
            <a:ext cx="20155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B9867E3D-8D30-441E-AE3D-E8005985A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21" y="1700458"/>
            <a:ext cx="674376" cy="674376"/>
          </a:xfrm>
          <a:prstGeom prst="rect">
            <a:avLst/>
          </a:prstGeom>
        </p:spPr>
      </p:pic>
      <p:cxnSp>
        <p:nvCxnSpPr>
          <p:cNvPr id="82" name="Straight Arrow Connector 10">
            <a:extLst>
              <a:ext uri="{FF2B5EF4-FFF2-40B4-BE49-F238E27FC236}">
                <a16:creationId xmlns:a16="http://schemas.microsoft.com/office/drawing/2014/main" id="{7AE848B8-3383-4656-B455-11546B739E25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003057" y="901297"/>
            <a:ext cx="2621884" cy="70708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12" descr="Image result for retweet twitter">
            <a:extLst>
              <a:ext uri="{FF2B5EF4-FFF2-40B4-BE49-F238E27FC236}">
                <a16:creationId xmlns:a16="http://schemas.microsoft.com/office/drawing/2014/main" id="{2CD1F6B1-81F5-41D8-A430-8E060541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9" y="5485883"/>
            <a:ext cx="668579" cy="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6626FEA-D13C-4C04-A6BC-CBE8C9FB2764}"/>
              </a:ext>
            </a:extLst>
          </p:cNvPr>
          <p:cNvSpPr txBox="1"/>
          <p:nvPr/>
        </p:nvSpPr>
        <p:spPr>
          <a:xfrm>
            <a:off x="585783" y="6036930"/>
            <a:ext cx="238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Activity</a:t>
            </a:r>
          </a:p>
        </p:txBody>
      </p:sp>
    </p:spTree>
    <p:extLst>
      <p:ext uri="{BB962C8B-B14F-4D97-AF65-F5344CB8AC3E}">
        <p14:creationId xmlns:p14="http://schemas.microsoft.com/office/powerpoint/2010/main" val="136820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21157-7329-4093-976A-E634E200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92686" cy="662782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Data Collection &amp; Preprocessing</a:t>
            </a:r>
          </a:p>
        </p:txBody>
      </p:sp>
      <p:pic>
        <p:nvPicPr>
          <p:cNvPr id="1026" name="Picture 2" descr="Image result for twitter">
            <a:extLst>
              <a:ext uri="{FF2B5EF4-FFF2-40B4-BE49-F238E27FC236}">
                <a16:creationId xmlns:a16="http://schemas.microsoft.com/office/drawing/2014/main" id="{8D42272C-F8F7-47A7-860B-92955A4A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36" y="1007705"/>
            <a:ext cx="1034143" cy="103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database">
            <a:extLst>
              <a:ext uri="{FF2B5EF4-FFF2-40B4-BE49-F238E27FC236}">
                <a16:creationId xmlns:a16="http://schemas.microsoft.com/office/drawing/2014/main" id="{B1FDD6AD-04D0-4725-BBB0-056EBC1B7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0" y="1007705"/>
            <a:ext cx="1034144" cy="103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F66B8-371B-4F1B-829C-1BEAB4C36EDF}"/>
              </a:ext>
            </a:extLst>
          </p:cNvPr>
          <p:cNvSpPr txBox="1"/>
          <p:nvPr/>
        </p:nvSpPr>
        <p:spPr>
          <a:xfrm>
            <a:off x="783757" y="2171666"/>
            <a:ext cx="1989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25M tweets</a:t>
            </a:r>
          </a:p>
          <a:p>
            <a:r>
              <a:rPr lang="en-US" sz="28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3.7M users</a:t>
            </a:r>
          </a:p>
        </p:txBody>
      </p:sp>
      <p:pic>
        <p:nvPicPr>
          <p:cNvPr id="1030" name="Picture 6" descr="https://lh5.googleusercontent.com/ZQHxFQeAR8o_-ILddf5aDS1vXu7cJIKDg8J_NGZZOtyUfRDWKWL7_Ho1uSB4niXHOsjREj-9HfjNzoovsgFGNaiknoGq_iZUPayXgus-9tr_BLUpqguyYfBKEoWOplnzv9krw92ZVFg">
            <a:extLst>
              <a:ext uri="{FF2B5EF4-FFF2-40B4-BE49-F238E27FC236}">
                <a16:creationId xmlns:a16="http://schemas.microsoft.com/office/drawing/2014/main" id="{32547E66-D8D8-46AD-90BB-57562A89C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25"/>
          <a:stretch/>
        </p:blipFill>
        <p:spPr bwMode="auto">
          <a:xfrm rot="14585436">
            <a:off x="9087177" y="4137601"/>
            <a:ext cx="2250847" cy="248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754E1B-3F10-4798-BE4A-F98846410460}"/>
              </a:ext>
            </a:extLst>
          </p:cNvPr>
          <p:cNvSpPr txBox="1"/>
          <p:nvPr/>
        </p:nvSpPr>
        <p:spPr>
          <a:xfrm>
            <a:off x="8849418" y="6102885"/>
            <a:ext cx="33425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Network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D9746-0448-47EA-988F-DAC078E55920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 rot="16200000" flipH="1">
            <a:off x="2394918" y="2509435"/>
            <a:ext cx="816793" cy="20494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F2AFF66-2E20-4C49-B501-C785636529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911" y="1205799"/>
            <a:ext cx="950383" cy="5770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633D9D2-49C9-4037-8D01-4D45877939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24" y="1205799"/>
            <a:ext cx="950383" cy="577018"/>
          </a:xfrm>
          <a:prstGeom prst="rect">
            <a:avLst/>
          </a:prstGeom>
        </p:spPr>
      </p:pic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08D31054-02D4-459B-803A-AD548B3B5163}"/>
              </a:ext>
            </a:extLst>
          </p:cNvPr>
          <p:cNvSpPr/>
          <p:nvPr/>
        </p:nvSpPr>
        <p:spPr>
          <a:xfrm rot="16200000">
            <a:off x="6573564" y="-305578"/>
            <a:ext cx="249447" cy="2876012"/>
          </a:xfrm>
          <a:prstGeom prst="upDownArrow">
            <a:avLst/>
          </a:prstGeom>
          <a:gradFill flip="none" rotWithShape="1">
            <a:gsLst>
              <a:gs pos="0">
                <a:srgbClr val="0070C0"/>
              </a:gs>
              <a:gs pos="25000">
                <a:srgbClr val="85CBFF"/>
              </a:gs>
              <a:gs pos="74500">
                <a:srgbClr val="FFB7B7"/>
              </a:gs>
              <a:gs pos="49000">
                <a:schemeClr val="bg1"/>
              </a:gs>
              <a:gs pos="100000">
                <a:srgbClr val="FF0000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855C9C-6634-4276-9234-B3BFF9351BBA}"/>
              </a:ext>
            </a:extLst>
          </p:cNvPr>
          <p:cNvSpPr txBox="1"/>
          <p:nvPr/>
        </p:nvSpPr>
        <p:spPr>
          <a:xfrm>
            <a:off x="9001451" y="881947"/>
            <a:ext cx="2802626" cy="5232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Label Propagation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C3B4F8-8E4B-48F4-90A1-EC802EF8EB7D}"/>
              </a:ext>
            </a:extLst>
          </p:cNvPr>
          <p:cNvSpPr txBox="1"/>
          <p:nvPr/>
        </p:nvSpPr>
        <p:spPr>
          <a:xfrm>
            <a:off x="9259660" y="462727"/>
            <a:ext cx="2587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50K labeled accounts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564127F-290B-413A-8B29-027E7ED750C1}"/>
              </a:ext>
            </a:extLst>
          </p:cNvPr>
          <p:cNvGrpSpPr/>
          <p:nvPr/>
        </p:nvGrpSpPr>
        <p:grpSpPr>
          <a:xfrm>
            <a:off x="3828048" y="3494868"/>
            <a:ext cx="4373665" cy="890519"/>
            <a:chOff x="3265715" y="3956282"/>
            <a:chExt cx="2892878" cy="58901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4921F57-C75D-44DC-A27F-714CBF9E9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871"/>
            <a:stretch/>
          </p:blipFill>
          <p:spPr>
            <a:xfrm>
              <a:off x="3265715" y="3959507"/>
              <a:ext cx="1681202" cy="58579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75FE45B-AAC6-4380-BEB2-3AEAA7FCC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25"/>
            <a:stretch/>
          </p:blipFill>
          <p:spPr>
            <a:xfrm>
              <a:off x="4883252" y="3956282"/>
              <a:ext cx="1275341" cy="585792"/>
            </a:xfrm>
            <a:prstGeom prst="rect">
              <a:avLst/>
            </a:prstGeom>
          </p:spPr>
        </p:pic>
      </p:grp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34C809D4-B8A4-499E-AA6F-F460B970E0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760573" y="1511455"/>
          <a:ext cx="32843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110">
                  <a:extLst>
                    <a:ext uri="{9D8B030D-6E8A-4147-A177-3AD203B41FA5}">
                      <a16:colId xmlns:a16="http://schemas.microsoft.com/office/drawing/2014/main" val="4154809112"/>
                    </a:ext>
                  </a:extLst>
                </a:gridCol>
                <a:gridCol w="1045029">
                  <a:extLst>
                    <a:ext uri="{9D8B030D-6E8A-4147-A177-3AD203B41FA5}">
                      <a16:colId xmlns:a16="http://schemas.microsoft.com/office/drawing/2014/main" val="3842713733"/>
                    </a:ext>
                  </a:extLst>
                </a:gridCol>
                <a:gridCol w="830424">
                  <a:extLst>
                    <a:ext uri="{9D8B030D-6E8A-4147-A177-3AD203B41FA5}">
                      <a16:colId xmlns:a16="http://schemas.microsoft.com/office/drawing/2014/main" val="2728902346"/>
                    </a:ext>
                  </a:extLst>
                </a:gridCol>
                <a:gridCol w="643813">
                  <a:extLst>
                    <a:ext uri="{9D8B030D-6E8A-4147-A177-3AD203B41FA5}">
                      <a16:colId xmlns:a16="http://schemas.microsoft.com/office/drawing/2014/main" val="2165341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08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8821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6398436"/>
                  </a:ext>
                </a:extLst>
              </a:tr>
            </a:tbl>
          </a:graphicData>
        </a:graphic>
      </p:graphicFrame>
      <p:cxnSp>
        <p:nvCxnSpPr>
          <p:cNvPr id="55" name="Straight Arrow Connector 10">
            <a:extLst>
              <a:ext uri="{FF2B5EF4-FFF2-40B4-BE49-F238E27FC236}">
                <a16:creationId xmlns:a16="http://schemas.microsoft.com/office/drawing/2014/main" id="{FF6C2BFF-F7A8-44BB-9AA6-575E6FFFE213}"/>
              </a:ext>
            </a:extLst>
          </p:cNvPr>
          <p:cNvCxnSpPr>
            <a:cxnSpLocks/>
          </p:cNvCxnSpPr>
          <p:nvPr/>
        </p:nvCxnSpPr>
        <p:spPr>
          <a:xfrm flipH="1">
            <a:off x="10580914" y="2623975"/>
            <a:ext cx="2" cy="16221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10">
            <a:extLst>
              <a:ext uri="{FF2B5EF4-FFF2-40B4-BE49-F238E27FC236}">
                <a16:creationId xmlns:a16="http://schemas.microsoft.com/office/drawing/2014/main" id="{2C07B5F8-59EC-436B-8B2A-6498234D80AF}"/>
              </a:ext>
            </a:extLst>
          </p:cNvPr>
          <p:cNvCxnSpPr>
            <a:cxnSpLocks/>
          </p:cNvCxnSpPr>
          <p:nvPr/>
        </p:nvCxnSpPr>
        <p:spPr>
          <a:xfrm>
            <a:off x="3069665" y="1748787"/>
            <a:ext cx="201551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790AFD26-D9CC-4C68-B65A-C0B721A47B85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8201713" y="3937690"/>
            <a:ext cx="237919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035">
            <a:extLst>
              <a:ext uri="{FF2B5EF4-FFF2-40B4-BE49-F238E27FC236}">
                <a16:creationId xmlns:a16="http://schemas.microsoft.com/office/drawing/2014/main" id="{B9867E3D-8D30-441E-AE3D-E8005985A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21" y="1700458"/>
            <a:ext cx="674376" cy="674376"/>
          </a:xfrm>
          <a:prstGeom prst="rect">
            <a:avLst/>
          </a:prstGeom>
        </p:spPr>
      </p:pic>
      <p:cxnSp>
        <p:nvCxnSpPr>
          <p:cNvPr id="82" name="Straight Arrow Connector 10">
            <a:extLst>
              <a:ext uri="{FF2B5EF4-FFF2-40B4-BE49-F238E27FC236}">
                <a16:creationId xmlns:a16="http://schemas.microsoft.com/office/drawing/2014/main" id="{7AE848B8-3383-4656-B455-11546B739E25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003057" y="901297"/>
            <a:ext cx="2621884" cy="707083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6" name="Picture 12" descr="Image result for retweet twitter">
            <a:extLst>
              <a:ext uri="{FF2B5EF4-FFF2-40B4-BE49-F238E27FC236}">
                <a16:creationId xmlns:a16="http://schemas.microsoft.com/office/drawing/2014/main" id="{2CD1F6B1-81F5-41D8-A430-8E0605418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289" y="5485883"/>
            <a:ext cx="668579" cy="52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6626FEA-D13C-4C04-A6BC-CBE8C9FB2764}"/>
              </a:ext>
            </a:extLst>
          </p:cNvPr>
          <p:cNvSpPr txBox="1"/>
          <p:nvPr/>
        </p:nvSpPr>
        <p:spPr>
          <a:xfrm>
            <a:off x="585783" y="6036930"/>
            <a:ext cx="2385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Bahnschrift" panose="020B0502040204020203" pitchFamily="34" charset="0"/>
                <a:cs typeface="Browallia New" panose="020B0502040204020203" pitchFamily="34" charset="-34"/>
              </a:rPr>
              <a:t>Retweet Activity</a:t>
            </a:r>
          </a:p>
        </p:txBody>
      </p:sp>
    </p:spTree>
    <p:extLst>
      <p:ext uri="{BB962C8B-B14F-4D97-AF65-F5344CB8AC3E}">
        <p14:creationId xmlns:p14="http://schemas.microsoft.com/office/powerpoint/2010/main" val="686478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https://lh3.googleusercontent.com/ujB4yrVfiMnnxhdJfe76GyyxAAgB7pJKE3QJj5EjCNmV4w6Pnljc3J2FIz6oLXFG8gyuxzCS1W0XJlcj5VUQopOYmxBH-fJBu00HAdvRhyKRH7iJL50EBRsPg0BwqX0tNQ3kb1y8GoE">
            <a:extLst>
              <a:ext uri="{FF2B5EF4-FFF2-40B4-BE49-F238E27FC236}">
                <a16:creationId xmlns:a16="http://schemas.microsoft.com/office/drawing/2014/main" id="{CFA07C13-3BCD-4259-AB85-652E3900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1119"/>
            <a:ext cx="6243354" cy="468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https://lh5.googleusercontent.com/_rqNh5Cbzdk92vShR8NhivqmHkGHCM9L8kWvmQ-ThkKwjT11kT9m2SoCcTAfLzMaQ9RSsmxiEFZN9z8fl3EYW7GGT9Dx5dKIIFrlcVPAaKXPLAPzvh5bbg3TcAO1EgM0uXKfn5Xsink">
            <a:extLst>
              <a:ext uri="{FF2B5EF4-FFF2-40B4-BE49-F238E27FC236}">
                <a16:creationId xmlns:a16="http://schemas.microsoft.com/office/drawing/2014/main" id="{E56B0EBC-1EB4-4397-BCFA-59C5044B9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59" y="2151118"/>
            <a:ext cx="6243337" cy="468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E458DF0-46A5-47DA-B714-74FEF9CFB7E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270159" cy="6627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Bot Accounts’ Effect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427602E-4289-47E7-8322-B5C53405FC56}"/>
              </a:ext>
            </a:extLst>
          </p:cNvPr>
          <p:cNvCxnSpPr/>
          <p:nvPr/>
        </p:nvCxnSpPr>
        <p:spPr>
          <a:xfrm>
            <a:off x="481688" y="1395168"/>
            <a:ext cx="1300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CD93BF-5B40-4E58-8857-31D98021BCC0}"/>
              </a:ext>
            </a:extLst>
          </p:cNvPr>
          <p:cNvCxnSpPr/>
          <p:nvPr/>
        </p:nvCxnSpPr>
        <p:spPr>
          <a:xfrm>
            <a:off x="481688" y="1754958"/>
            <a:ext cx="130089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7EEBD86-560E-41D8-8636-E59226F4964E}"/>
              </a:ext>
            </a:extLst>
          </p:cNvPr>
          <p:cNvSpPr txBox="1"/>
          <p:nvPr/>
        </p:nvSpPr>
        <p:spPr>
          <a:xfrm>
            <a:off x="1782587" y="1164335"/>
            <a:ext cx="2924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RT Network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9E6BFE-94E7-4505-895D-CD53E0D1783E}"/>
              </a:ext>
            </a:extLst>
          </p:cNvPr>
          <p:cNvSpPr txBox="1"/>
          <p:nvPr/>
        </p:nvSpPr>
        <p:spPr>
          <a:xfrm>
            <a:off x="1782587" y="1508268"/>
            <a:ext cx="289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RT Network w/o Bots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10AFB2-F31B-4E2F-A63F-3860BBE1EC36}"/>
              </a:ext>
            </a:extLst>
          </p:cNvPr>
          <p:cNvCxnSpPr/>
          <p:nvPr/>
        </p:nvCxnSpPr>
        <p:spPr>
          <a:xfrm>
            <a:off x="10397639" y="1442281"/>
            <a:ext cx="1300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D77C28-D874-453F-B882-5B279736CC23}"/>
              </a:ext>
            </a:extLst>
          </p:cNvPr>
          <p:cNvCxnSpPr/>
          <p:nvPr/>
        </p:nvCxnSpPr>
        <p:spPr>
          <a:xfrm>
            <a:off x="10397639" y="1820946"/>
            <a:ext cx="130089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533D043-FF5E-44EC-B3E5-48CF9CBE677C}"/>
              </a:ext>
            </a:extLst>
          </p:cNvPr>
          <p:cNvSpPr txBox="1"/>
          <p:nvPr/>
        </p:nvSpPr>
        <p:spPr>
          <a:xfrm>
            <a:off x="7384173" y="1182254"/>
            <a:ext cx="2924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RT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BBC760-982F-453A-9F0D-1A3230D0771F}"/>
              </a:ext>
            </a:extLst>
          </p:cNvPr>
          <p:cNvSpPr txBox="1"/>
          <p:nvPr/>
        </p:nvSpPr>
        <p:spPr>
          <a:xfrm>
            <a:off x="7015535" y="1559992"/>
            <a:ext cx="3393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RT Network w/o Random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CF4D8D-B705-40D9-9AD2-FD05A29E1F47}"/>
              </a:ext>
            </a:extLst>
          </p:cNvPr>
          <p:cNvSpPr/>
          <p:nvPr/>
        </p:nvSpPr>
        <p:spPr>
          <a:xfrm>
            <a:off x="6170403" y="0"/>
            <a:ext cx="5838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43C4790-AFB2-48E1-8956-05421B1CAC20}"/>
              </a:ext>
            </a:extLst>
          </p:cNvPr>
          <p:cNvSpPr txBox="1">
            <a:spLocks/>
          </p:cNvSpPr>
          <p:nvPr/>
        </p:nvSpPr>
        <p:spPr>
          <a:xfrm>
            <a:off x="7921841" y="-9427"/>
            <a:ext cx="4270159" cy="69658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Random Removal Effect</a:t>
            </a:r>
          </a:p>
        </p:txBody>
      </p:sp>
    </p:spTree>
    <p:extLst>
      <p:ext uri="{BB962C8B-B14F-4D97-AF65-F5344CB8AC3E}">
        <p14:creationId xmlns:p14="http://schemas.microsoft.com/office/powerpoint/2010/main" val="299750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0CAC06C-27C1-4E37-9428-9807949A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727"/>
            <a:ext cx="8672660" cy="586127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E4CF0E-BC4E-45C9-A38D-401A154FA6E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6627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Bot Accounts’ Effect on Hashtags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75C2762-631E-44D0-8D02-47E0A42143CC}"/>
              </a:ext>
            </a:extLst>
          </p:cNvPr>
          <p:cNvSpPr txBox="1">
            <a:spLocks/>
          </p:cNvSpPr>
          <p:nvPr/>
        </p:nvSpPr>
        <p:spPr>
          <a:xfrm>
            <a:off x="8672660" y="2566133"/>
            <a:ext cx="3519340" cy="1725734"/>
          </a:xfrm>
          <a:prstGeom prst="rect">
            <a:avLst/>
          </a:prstGeom>
          <a:solidFill>
            <a:schemeClr val="accent4"/>
          </a:solidFill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/>
              <a:t>Out of top 100 hashtags;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63 increase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10 no difference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b="1" dirty="0"/>
              <a:t>27 decrease</a:t>
            </a:r>
          </a:p>
        </p:txBody>
      </p:sp>
    </p:spTree>
    <p:extLst>
      <p:ext uri="{BB962C8B-B14F-4D97-AF65-F5344CB8AC3E}">
        <p14:creationId xmlns:p14="http://schemas.microsoft.com/office/powerpoint/2010/main" val="828608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result for twitter bot accounts">
            <a:extLst>
              <a:ext uri="{FF2B5EF4-FFF2-40B4-BE49-F238E27FC236}">
                <a16:creationId xmlns:a16="http://schemas.microsoft.com/office/drawing/2014/main" id="{C7CE20D8-A0C8-480B-90B0-F7CD6E95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33" y="2067137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twitter bot accounts">
            <a:extLst>
              <a:ext uri="{FF2B5EF4-FFF2-40B4-BE49-F238E27FC236}">
                <a16:creationId xmlns:a16="http://schemas.microsoft.com/office/drawing/2014/main" id="{8578BEE3-2995-43F6-856D-0A81B65D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72" y="2067137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77E57FB9-22DF-499D-8C2A-19E3F3B8DDDA}"/>
              </a:ext>
            </a:extLst>
          </p:cNvPr>
          <p:cNvSpPr/>
          <p:nvPr/>
        </p:nvSpPr>
        <p:spPr>
          <a:xfrm>
            <a:off x="2692342" y="1706410"/>
            <a:ext cx="1786855" cy="402672"/>
          </a:xfrm>
          <a:prstGeom prst="curvedDownArrow">
            <a:avLst>
              <a:gd name="adj1" fmla="val 449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ACADD6E-FAC7-4D61-B5A2-F8BB04F3193C}"/>
              </a:ext>
            </a:extLst>
          </p:cNvPr>
          <p:cNvSpPr/>
          <p:nvPr/>
        </p:nvSpPr>
        <p:spPr>
          <a:xfrm rot="10800000">
            <a:off x="2692342" y="2615214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9A45DBB4-6B28-439F-907A-891048AD62A1}"/>
              </a:ext>
            </a:extLst>
          </p:cNvPr>
          <p:cNvSpPr/>
          <p:nvPr/>
        </p:nvSpPr>
        <p:spPr>
          <a:xfrm>
            <a:off x="1661891" y="2151027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CE225B49-F2D7-483C-AFA7-E97FD7C95F2E}"/>
              </a:ext>
            </a:extLst>
          </p:cNvPr>
          <p:cNvSpPr/>
          <p:nvPr/>
        </p:nvSpPr>
        <p:spPr>
          <a:xfrm rot="10800000">
            <a:off x="4748343" y="2078321"/>
            <a:ext cx="599811" cy="464190"/>
          </a:xfrm>
          <a:prstGeom prst="curvedRightArrow">
            <a:avLst>
              <a:gd name="adj1" fmla="val 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1504A-CE08-40DD-A440-647348CA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780" y="1843250"/>
            <a:ext cx="59981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82K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17222-59E3-44FC-B7F0-B106E94A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974" y="1328628"/>
            <a:ext cx="70558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1.5K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E49DE-08DE-4FF2-A5E0-E61D2082B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874" y="3034506"/>
            <a:ext cx="85917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13K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03DA1-4234-43BB-84D3-82F5E06DE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081" y="2260011"/>
            <a:ext cx="28522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A33A4964-335D-4BB1-AD10-9A710582C820}"/>
              </a:ext>
            </a:extLst>
          </p:cNvPr>
          <p:cNvSpPr txBox="1"/>
          <p:nvPr/>
        </p:nvSpPr>
        <p:spPr>
          <a:xfrm>
            <a:off x="1498247" y="750953"/>
            <a:ext cx="228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User Mention:</a:t>
            </a:r>
          </a:p>
        </p:txBody>
      </p:sp>
      <p:pic>
        <p:nvPicPr>
          <p:cNvPr id="19" name="Picture 18" descr="Image result for twitter bot accounts">
            <a:extLst>
              <a:ext uri="{FF2B5EF4-FFF2-40B4-BE49-F238E27FC236}">
                <a16:creationId xmlns:a16="http://schemas.microsoft.com/office/drawing/2014/main" id="{FB0D7E3D-518B-4043-8FE3-F9996121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16" y="2054445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twitter bot accounts">
            <a:extLst>
              <a:ext uri="{FF2B5EF4-FFF2-40B4-BE49-F238E27FC236}">
                <a16:creationId xmlns:a16="http://schemas.microsoft.com/office/drawing/2014/main" id="{379CA848-4C7C-4C89-BDD2-20F1FA47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55" y="2054445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C97BF1DD-AB61-4450-A058-7912B1F01EE1}"/>
              </a:ext>
            </a:extLst>
          </p:cNvPr>
          <p:cNvSpPr/>
          <p:nvPr/>
        </p:nvSpPr>
        <p:spPr>
          <a:xfrm>
            <a:off x="7315025" y="1693718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369D6CAD-D7D0-47A3-BF01-C8B79221FA5D}"/>
              </a:ext>
            </a:extLst>
          </p:cNvPr>
          <p:cNvSpPr/>
          <p:nvPr/>
        </p:nvSpPr>
        <p:spPr>
          <a:xfrm rot="10800000">
            <a:off x="7315025" y="2602522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210C715F-5757-4551-A2C5-F82F979C5E43}"/>
              </a:ext>
            </a:extLst>
          </p:cNvPr>
          <p:cNvSpPr/>
          <p:nvPr/>
        </p:nvSpPr>
        <p:spPr>
          <a:xfrm>
            <a:off x="6284574" y="2138335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551EBEA3-8A48-425F-A959-0AF25B55A1F2}"/>
              </a:ext>
            </a:extLst>
          </p:cNvPr>
          <p:cNvSpPr/>
          <p:nvPr/>
        </p:nvSpPr>
        <p:spPr>
          <a:xfrm rot="10800000">
            <a:off x="9371026" y="2065629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C0B7C8-C1A2-4946-BEBE-7E97453E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644" y="1874001"/>
            <a:ext cx="689823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510K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6C0A0D-D9E8-4997-9EC8-D74FBF04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26" y="1388935"/>
            <a:ext cx="58618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29K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C841F-9830-4F21-97F6-04788FA3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892" y="3032977"/>
            <a:ext cx="56171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CCF79D-F12E-4AB3-A04C-194727CC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972" y="2215851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FE28F172-67F9-4216-8F9B-A4B5A1665C09}"/>
              </a:ext>
            </a:extLst>
          </p:cNvPr>
          <p:cNvSpPr txBox="1"/>
          <p:nvPr/>
        </p:nvSpPr>
        <p:spPr>
          <a:xfrm>
            <a:off x="6187795" y="788144"/>
            <a:ext cx="1195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Quote:</a:t>
            </a:r>
          </a:p>
        </p:txBody>
      </p:sp>
      <p:pic>
        <p:nvPicPr>
          <p:cNvPr id="30" name="Picture 29" descr="Image result for twitter bot accounts">
            <a:extLst>
              <a:ext uri="{FF2B5EF4-FFF2-40B4-BE49-F238E27FC236}">
                <a16:creationId xmlns:a16="http://schemas.microsoft.com/office/drawing/2014/main" id="{5A639B35-6063-49B7-8FEF-E9C87610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33" y="4677516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Image result for twitter bot accounts">
            <a:extLst>
              <a:ext uri="{FF2B5EF4-FFF2-40B4-BE49-F238E27FC236}">
                <a16:creationId xmlns:a16="http://schemas.microsoft.com/office/drawing/2014/main" id="{DFA4A4BC-C714-46E4-9FF8-C6A65813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72" y="4677516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9D294EC5-D783-4E89-867E-67DA393244E9}"/>
              </a:ext>
            </a:extLst>
          </p:cNvPr>
          <p:cNvSpPr/>
          <p:nvPr/>
        </p:nvSpPr>
        <p:spPr>
          <a:xfrm>
            <a:off x="2692342" y="4316789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643DF76B-C397-4D4C-9D0B-5F206D41CA28}"/>
              </a:ext>
            </a:extLst>
          </p:cNvPr>
          <p:cNvSpPr/>
          <p:nvPr/>
        </p:nvSpPr>
        <p:spPr>
          <a:xfrm rot="10800000">
            <a:off x="2692342" y="5225593"/>
            <a:ext cx="1786854" cy="402671"/>
          </a:xfrm>
          <a:prstGeom prst="curvedDownArrow">
            <a:avLst>
              <a:gd name="adj1" fmla="val 2089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5BB709D0-9D30-41BC-B8B2-4723DCFCC68C}"/>
              </a:ext>
            </a:extLst>
          </p:cNvPr>
          <p:cNvSpPr/>
          <p:nvPr/>
        </p:nvSpPr>
        <p:spPr>
          <a:xfrm>
            <a:off x="1661891" y="4761406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8C95C817-B939-4BA1-A9D5-19D5C6CE2FB3}"/>
              </a:ext>
            </a:extLst>
          </p:cNvPr>
          <p:cNvSpPr/>
          <p:nvPr/>
        </p:nvSpPr>
        <p:spPr>
          <a:xfrm rot="10800000">
            <a:off x="4748343" y="4688700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135C9-430F-4B64-832C-7CF6A82DB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071" y="4478289"/>
            <a:ext cx="6391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97K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DE57F-73EC-456F-96F1-805ABB34A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665" y="3996446"/>
            <a:ext cx="51032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EB5B7-4D81-43FC-ABF1-AE606E06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665" y="5704910"/>
            <a:ext cx="46139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32867-DF02-44A2-A93F-FE37274F3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398" y="4832548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38AEBFD5-D225-470D-9C3C-C4503A8A488B}"/>
              </a:ext>
            </a:extLst>
          </p:cNvPr>
          <p:cNvSpPr txBox="1"/>
          <p:nvPr/>
        </p:nvSpPr>
        <p:spPr>
          <a:xfrm>
            <a:off x="1498247" y="3605775"/>
            <a:ext cx="1080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Reply:</a:t>
            </a:r>
          </a:p>
        </p:txBody>
      </p:sp>
      <p:pic>
        <p:nvPicPr>
          <p:cNvPr id="41" name="Picture 40" descr="Image result for twitter bot accounts">
            <a:extLst>
              <a:ext uri="{FF2B5EF4-FFF2-40B4-BE49-F238E27FC236}">
                <a16:creationId xmlns:a16="http://schemas.microsoft.com/office/drawing/2014/main" id="{C81DC492-B026-4E20-A0FD-1481C748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17" y="463417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Image result for twitter bot accounts">
            <a:extLst>
              <a:ext uri="{FF2B5EF4-FFF2-40B4-BE49-F238E27FC236}">
                <a16:creationId xmlns:a16="http://schemas.microsoft.com/office/drawing/2014/main" id="{E6390B46-05C5-4FFF-9831-134E4EE8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56" y="463417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29EBAB33-5C2F-4E40-89DC-29FD5594DE08}"/>
              </a:ext>
            </a:extLst>
          </p:cNvPr>
          <p:cNvSpPr/>
          <p:nvPr/>
        </p:nvSpPr>
        <p:spPr>
          <a:xfrm>
            <a:off x="7315026" y="4273445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CD07A67-38A5-468C-99CF-29DEE39B6DBF}"/>
              </a:ext>
            </a:extLst>
          </p:cNvPr>
          <p:cNvSpPr/>
          <p:nvPr/>
        </p:nvSpPr>
        <p:spPr>
          <a:xfrm rot="10800000">
            <a:off x="7315026" y="5182249"/>
            <a:ext cx="1786854" cy="402671"/>
          </a:xfrm>
          <a:prstGeom prst="curvedDownArrow">
            <a:avLst>
              <a:gd name="adj1" fmla="val 1269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Right 44">
            <a:extLst>
              <a:ext uri="{FF2B5EF4-FFF2-40B4-BE49-F238E27FC236}">
                <a16:creationId xmlns:a16="http://schemas.microsoft.com/office/drawing/2014/main" id="{2CECE732-56BF-4F2D-BB6A-C708A5780C07}"/>
              </a:ext>
            </a:extLst>
          </p:cNvPr>
          <p:cNvSpPr/>
          <p:nvPr/>
        </p:nvSpPr>
        <p:spPr>
          <a:xfrm>
            <a:off x="6284575" y="4718062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9BC3865A-22EF-4C77-B567-6AA0523701A7}"/>
              </a:ext>
            </a:extLst>
          </p:cNvPr>
          <p:cNvSpPr/>
          <p:nvPr/>
        </p:nvSpPr>
        <p:spPr>
          <a:xfrm rot="10800000">
            <a:off x="9371027" y="4645356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8B9B8B-5E69-4E2E-826D-647944AF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09" y="4409664"/>
            <a:ext cx="6898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BD291E-4F74-468C-82AE-7B00F27C1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778" y="3968662"/>
            <a:ext cx="67846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160K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448315-8875-4D1E-8AB1-8F7690AC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751" y="5610789"/>
            <a:ext cx="65399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123K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08DF3C-3BB4-4D9F-A704-39D502C90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973" y="4795578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8B2B0556-63DE-48B3-8A01-FBB6DD9018DD}"/>
              </a:ext>
            </a:extLst>
          </p:cNvPr>
          <p:cNvSpPr txBox="1"/>
          <p:nvPr/>
        </p:nvSpPr>
        <p:spPr>
          <a:xfrm>
            <a:off x="6187795" y="3607696"/>
            <a:ext cx="149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Retweet: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5928B314-612A-4110-9C62-BFCCA9B1966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6627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Non-Bot and Bot Interactions</a:t>
            </a:r>
          </a:p>
        </p:txBody>
      </p:sp>
    </p:spTree>
    <p:extLst>
      <p:ext uri="{BB962C8B-B14F-4D97-AF65-F5344CB8AC3E}">
        <p14:creationId xmlns:p14="http://schemas.microsoft.com/office/powerpoint/2010/main" val="2273839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ge result for twitter bot accounts">
            <a:extLst>
              <a:ext uri="{FF2B5EF4-FFF2-40B4-BE49-F238E27FC236}">
                <a16:creationId xmlns:a16="http://schemas.microsoft.com/office/drawing/2014/main" id="{C7CE20D8-A0C8-480B-90B0-F7CD6E95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33" y="2067137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twitter bot accounts">
            <a:extLst>
              <a:ext uri="{FF2B5EF4-FFF2-40B4-BE49-F238E27FC236}">
                <a16:creationId xmlns:a16="http://schemas.microsoft.com/office/drawing/2014/main" id="{8578BEE3-2995-43F6-856D-0A81B65D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72" y="2067137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77E57FB9-22DF-499D-8C2A-19E3F3B8DDDA}"/>
              </a:ext>
            </a:extLst>
          </p:cNvPr>
          <p:cNvSpPr/>
          <p:nvPr/>
        </p:nvSpPr>
        <p:spPr>
          <a:xfrm>
            <a:off x="2692342" y="1706410"/>
            <a:ext cx="1786855" cy="402672"/>
          </a:xfrm>
          <a:prstGeom prst="curvedDownArrow">
            <a:avLst>
              <a:gd name="adj1" fmla="val 449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ACADD6E-FAC7-4D61-B5A2-F8BB04F3193C}"/>
              </a:ext>
            </a:extLst>
          </p:cNvPr>
          <p:cNvSpPr/>
          <p:nvPr/>
        </p:nvSpPr>
        <p:spPr>
          <a:xfrm rot="10800000">
            <a:off x="2692342" y="2615214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row: Curved Right 11">
            <a:extLst>
              <a:ext uri="{FF2B5EF4-FFF2-40B4-BE49-F238E27FC236}">
                <a16:creationId xmlns:a16="http://schemas.microsoft.com/office/drawing/2014/main" id="{9A45DBB4-6B28-439F-907A-891048AD62A1}"/>
              </a:ext>
            </a:extLst>
          </p:cNvPr>
          <p:cNvSpPr/>
          <p:nvPr/>
        </p:nvSpPr>
        <p:spPr>
          <a:xfrm>
            <a:off x="1661891" y="2151027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Right 12">
            <a:extLst>
              <a:ext uri="{FF2B5EF4-FFF2-40B4-BE49-F238E27FC236}">
                <a16:creationId xmlns:a16="http://schemas.microsoft.com/office/drawing/2014/main" id="{CE225B49-F2D7-483C-AFA7-E97FD7C95F2E}"/>
              </a:ext>
            </a:extLst>
          </p:cNvPr>
          <p:cNvSpPr/>
          <p:nvPr/>
        </p:nvSpPr>
        <p:spPr>
          <a:xfrm rot="10800000">
            <a:off x="4748343" y="2078321"/>
            <a:ext cx="599811" cy="464190"/>
          </a:xfrm>
          <a:prstGeom prst="curvedRightArrow">
            <a:avLst>
              <a:gd name="adj1" fmla="val 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31504A-CE08-40DD-A440-647348CA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780" y="1843250"/>
            <a:ext cx="599811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82K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A17222-59E3-44FC-B7F0-B106E94A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974" y="1328628"/>
            <a:ext cx="705585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1.5K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2E49DE-08DE-4FF2-A5E0-E61D2082B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874" y="3034506"/>
            <a:ext cx="859179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13K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103DA1-4234-43BB-84D3-82F5E06DE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081" y="2260011"/>
            <a:ext cx="285226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1K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A33A4964-335D-4BB1-AD10-9A710582C820}"/>
              </a:ext>
            </a:extLst>
          </p:cNvPr>
          <p:cNvSpPr txBox="1"/>
          <p:nvPr/>
        </p:nvSpPr>
        <p:spPr>
          <a:xfrm>
            <a:off x="1498247" y="750953"/>
            <a:ext cx="2289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User Mention:</a:t>
            </a:r>
          </a:p>
        </p:txBody>
      </p:sp>
      <p:pic>
        <p:nvPicPr>
          <p:cNvPr id="19" name="Picture 18" descr="Image result for twitter bot accounts">
            <a:extLst>
              <a:ext uri="{FF2B5EF4-FFF2-40B4-BE49-F238E27FC236}">
                <a16:creationId xmlns:a16="http://schemas.microsoft.com/office/drawing/2014/main" id="{FB0D7E3D-518B-4043-8FE3-F9996121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16" y="2054445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Image result for twitter bot accounts">
            <a:extLst>
              <a:ext uri="{FF2B5EF4-FFF2-40B4-BE49-F238E27FC236}">
                <a16:creationId xmlns:a16="http://schemas.microsoft.com/office/drawing/2014/main" id="{379CA848-4C7C-4C89-BDD2-20F1FA47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55" y="2054445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Curved Down 20">
            <a:extLst>
              <a:ext uri="{FF2B5EF4-FFF2-40B4-BE49-F238E27FC236}">
                <a16:creationId xmlns:a16="http://schemas.microsoft.com/office/drawing/2014/main" id="{C97BF1DD-AB61-4450-A058-7912B1F01EE1}"/>
              </a:ext>
            </a:extLst>
          </p:cNvPr>
          <p:cNvSpPr/>
          <p:nvPr/>
        </p:nvSpPr>
        <p:spPr>
          <a:xfrm>
            <a:off x="7315025" y="1693718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urved Down 21">
            <a:extLst>
              <a:ext uri="{FF2B5EF4-FFF2-40B4-BE49-F238E27FC236}">
                <a16:creationId xmlns:a16="http://schemas.microsoft.com/office/drawing/2014/main" id="{369D6CAD-D7D0-47A3-BF01-C8B79221FA5D}"/>
              </a:ext>
            </a:extLst>
          </p:cNvPr>
          <p:cNvSpPr/>
          <p:nvPr/>
        </p:nvSpPr>
        <p:spPr>
          <a:xfrm rot="10800000">
            <a:off x="7315025" y="2602522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210C715F-5757-4551-A2C5-F82F979C5E43}"/>
              </a:ext>
            </a:extLst>
          </p:cNvPr>
          <p:cNvSpPr/>
          <p:nvPr/>
        </p:nvSpPr>
        <p:spPr>
          <a:xfrm>
            <a:off x="6284574" y="2138335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551EBEA3-8A48-425F-A959-0AF25B55A1F2}"/>
              </a:ext>
            </a:extLst>
          </p:cNvPr>
          <p:cNvSpPr/>
          <p:nvPr/>
        </p:nvSpPr>
        <p:spPr>
          <a:xfrm rot="10800000">
            <a:off x="9371026" y="2065629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C0B7C8-C1A2-4946-BEBE-7E97453E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644" y="1874001"/>
            <a:ext cx="689823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510K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6C0A0D-D9E8-4997-9EC8-D74FBF04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9426" y="1388935"/>
            <a:ext cx="58618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29K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7C841F-9830-4F21-97F6-04788FA3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3892" y="3032977"/>
            <a:ext cx="56171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CCF79D-F12E-4AB3-A04C-194727CC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972" y="2215851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5">
            <a:extLst>
              <a:ext uri="{FF2B5EF4-FFF2-40B4-BE49-F238E27FC236}">
                <a16:creationId xmlns:a16="http://schemas.microsoft.com/office/drawing/2014/main" id="{FE28F172-67F9-4216-8F9B-A4B5A1665C09}"/>
              </a:ext>
            </a:extLst>
          </p:cNvPr>
          <p:cNvSpPr txBox="1"/>
          <p:nvPr/>
        </p:nvSpPr>
        <p:spPr>
          <a:xfrm>
            <a:off x="6187795" y="788144"/>
            <a:ext cx="11955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Quote:</a:t>
            </a:r>
          </a:p>
        </p:txBody>
      </p:sp>
      <p:pic>
        <p:nvPicPr>
          <p:cNvPr id="30" name="Picture 29" descr="Image result for twitter bot accounts">
            <a:extLst>
              <a:ext uri="{FF2B5EF4-FFF2-40B4-BE49-F238E27FC236}">
                <a16:creationId xmlns:a16="http://schemas.microsoft.com/office/drawing/2014/main" id="{5A639B35-6063-49B7-8FEF-E9C87610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933" y="4677516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Image result for twitter bot accounts">
            <a:extLst>
              <a:ext uri="{FF2B5EF4-FFF2-40B4-BE49-F238E27FC236}">
                <a16:creationId xmlns:a16="http://schemas.microsoft.com/office/drawing/2014/main" id="{DFA4A4BC-C714-46E4-9FF8-C6A65813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672" y="4677516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9D294EC5-D783-4E89-867E-67DA393244E9}"/>
              </a:ext>
            </a:extLst>
          </p:cNvPr>
          <p:cNvSpPr/>
          <p:nvPr/>
        </p:nvSpPr>
        <p:spPr>
          <a:xfrm>
            <a:off x="2692342" y="4316789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urved Down 32">
            <a:extLst>
              <a:ext uri="{FF2B5EF4-FFF2-40B4-BE49-F238E27FC236}">
                <a16:creationId xmlns:a16="http://schemas.microsoft.com/office/drawing/2014/main" id="{643DF76B-C397-4D4C-9D0B-5F206D41CA28}"/>
              </a:ext>
            </a:extLst>
          </p:cNvPr>
          <p:cNvSpPr/>
          <p:nvPr/>
        </p:nvSpPr>
        <p:spPr>
          <a:xfrm rot="10800000">
            <a:off x="2692342" y="5225593"/>
            <a:ext cx="1786854" cy="402671"/>
          </a:xfrm>
          <a:prstGeom prst="curvedDownArrow">
            <a:avLst>
              <a:gd name="adj1" fmla="val 2089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Arrow: Curved Right 33">
            <a:extLst>
              <a:ext uri="{FF2B5EF4-FFF2-40B4-BE49-F238E27FC236}">
                <a16:creationId xmlns:a16="http://schemas.microsoft.com/office/drawing/2014/main" id="{5BB709D0-9D30-41BC-B8B2-4723DCFCC68C}"/>
              </a:ext>
            </a:extLst>
          </p:cNvPr>
          <p:cNvSpPr/>
          <p:nvPr/>
        </p:nvSpPr>
        <p:spPr>
          <a:xfrm>
            <a:off x="1661891" y="4761406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urved Right 34">
            <a:extLst>
              <a:ext uri="{FF2B5EF4-FFF2-40B4-BE49-F238E27FC236}">
                <a16:creationId xmlns:a16="http://schemas.microsoft.com/office/drawing/2014/main" id="{8C95C817-B939-4BA1-A9D5-19D5C6CE2FB3}"/>
              </a:ext>
            </a:extLst>
          </p:cNvPr>
          <p:cNvSpPr/>
          <p:nvPr/>
        </p:nvSpPr>
        <p:spPr>
          <a:xfrm rot="10800000">
            <a:off x="4748343" y="4688700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A4135C9-430F-4B64-832C-7CF6A82DB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0071" y="4478289"/>
            <a:ext cx="6391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97K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07DE57F-73EC-456F-96F1-805ABB34A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665" y="3996446"/>
            <a:ext cx="51032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8EB5B7-4D81-43FC-ABF1-AE606E06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665" y="5704910"/>
            <a:ext cx="46139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0032867-DF02-44A2-A93F-FE37274F3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9398" y="4832548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TextBox 37">
            <a:extLst>
              <a:ext uri="{FF2B5EF4-FFF2-40B4-BE49-F238E27FC236}">
                <a16:creationId xmlns:a16="http://schemas.microsoft.com/office/drawing/2014/main" id="{38AEBFD5-D225-470D-9C3C-C4503A8A488B}"/>
              </a:ext>
            </a:extLst>
          </p:cNvPr>
          <p:cNvSpPr txBox="1"/>
          <p:nvPr/>
        </p:nvSpPr>
        <p:spPr>
          <a:xfrm>
            <a:off x="1498247" y="3605775"/>
            <a:ext cx="10808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Reply:</a:t>
            </a:r>
          </a:p>
        </p:txBody>
      </p:sp>
      <p:pic>
        <p:nvPicPr>
          <p:cNvPr id="41" name="Picture 40" descr="Image result for twitter bot accounts">
            <a:extLst>
              <a:ext uri="{FF2B5EF4-FFF2-40B4-BE49-F238E27FC236}">
                <a16:creationId xmlns:a16="http://schemas.microsoft.com/office/drawing/2014/main" id="{C81DC492-B026-4E20-A0FD-1481C748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617" y="463417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 descr="Image result for twitter bot accounts">
            <a:extLst>
              <a:ext uri="{FF2B5EF4-FFF2-40B4-BE49-F238E27FC236}">
                <a16:creationId xmlns:a16="http://schemas.microsoft.com/office/drawing/2014/main" id="{E6390B46-05C5-4FFF-9831-134E4EE8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356" y="463417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Arrow: Curved Down 42">
            <a:extLst>
              <a:ext uri="{FF2B5EF4-FFF2-40B4-BE49-F238E27FC236}">
                <a16:creationId xmlns:a16="http://schemas.microsoft.com/office/drawing/2014/main" id="{29EBAB33-5C2F-4E40-89DC-29FD5594DE08}"/>
              </a:ext>
            </a:extLst>
          </p:cNvPr>
          <p:cNvSpPr/>
          <p:nvPr/>
        </p:nvSpPr>
        <p:spPr>
          <a:xfrm>
            <a:off x="7315026" y="4273445"/>
            <a:ext cx="1786855" cy="402672"/>
          </a:xfrm>
          <a:prstGeom prst="curvedDownArrow">
            <a:avLst>
              <a:gd name="adj1" fmla="val 16797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Arrow: Curved Down 43">
            <a:extLst>
              <a:ext uri="{FF2B5EF4-FFF2-40B4-BE49-F238E27FC236}">
                <a16:creationId xmlns:a16="http://schemas.microsoft.com/office/drawing/2014/main" id="{ECD07A67-38A5-468C-99CF-29DEE39B6DBF}"/>
              </a:ext>
            </a:extLst>
          </p:cNvPr>
          <p:cNvSpPr/>
          <p:nvPr/>
        </p:nvSpPr>
        <p:spPr>
          <a:xfrm rot="10800000">
            <a:off x="7315026" y="5182249"/>
            <a:ext cx="1786854" cy="402671"/>
          </a:xfrm>
          <a:prstGeom prst="curvedDownArrow">
            <a:avLst>
              <a:gd name="adj1" fmla="val 1269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Arrow: Curved Right 44">
            <a:extLst>
              <a:ext uri="{FF2B5EF4-FFF2-40B4-BE49-F238E27FC236}">
                <a16:creationId xmlns:a16="http://schemas.microsoft.com/office/drawing/2014/main" id="{2CECE732-56BF-4F2D-BB6A-C708A5780C07}"/>
              </a:ext>
            </a:extLst>
          </p:cNvPr>
          <p:cNvSpPr/>
          <p:nvPr/>
        </p:nvSpPr>
        <p:spPr>
          <a:xfrm>
            <a:off x="6284575" y="4718062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Arrow: Curved Right 45">
            <a:extLst>
              <a:ext uri="{FF2B5EF4-FFF2-40B4-BE49-F238E27FC236}">
                <a16:creationId xmlns:a16="http://schemas.microsoft.com/office/drawing/2014/main" id="{9BC3865A-22EF-4C77-B567-6AA0523701A7}"/>
              </a:ext>
            </a:extLst>
          </p:cNvPr>
          <p:cNvSpPr/>
          <p:nvPr/>
        </p:nvSpPr>
        <p:spPr>
          <a:xfrm rot="10800000">
            <a:off x="9371027" y="4645356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8B9B8B-5E69-4E2E-826D-647944AF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2609" y="4409664"/>
            <a:ext cx="689822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8BD291E-4F74-468C-82AE-7B00F27C1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2778" y="3968662"/>
            <a:ext cx="67846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160K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448315-8875-4D1E-8AB1-8F7690AC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7751" y="5610789"/>
            <a:ext cx="65399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123K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408DF3C-3BB4-4D9F-A704-39D502C90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3973" y="4795578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85K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TextBox 48">
            <a:extLst>
              <a:ext uri="{FF2B5EF4-FFF2-40B4-BE49-F238E27FC236}">
                <a16:creationId xmlns:a16="http://schemas.microsoft.com/office/drawing/2014/main" id="{8B2B0556-63DE-48B3-8A01-FBB6DD9018DD}"/>
              </a:ext>
            </a:extLst>
          </p:cNvPr>
          <p:cNvSpPr txBox="1"/>
          <p:nvPr/>
        </p:nvSpPr>
        <p:spPr>
          <a:xfrm>
            <a:off x="6187795" y="3607696"/>
            <a:ext cx="1493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Retweet: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D4BCA-E0CA-4FD9-8102-1EA27458499D}"/>
              </a:ext>
            </a:extLst>
          </p:cNvPr>
          <p:cNvSpPr/>
          <p:nvPr/>
        </p:nvSpPr>
        <p:spPr>
          <a:xfrm>
            <a:off x="5910606" y="3429000"/>
            <a:ext cx="4883085" cy="276441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AA020345-8E1D-49D5-9CF8-BE7EDCEEB761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96000" cy="6627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Non-Bot and Bot Interactions</a:t>
            </a:r>
          </a:p>
        </p:txBody>
      </p:sp>
    </p:spTree>
    <p:extLst>
      <p:ext uri="{BB962C8B-B14F-4D97-AF65-F5344CB8AC3E}">
        <p14:creationId xmlns:p14="http://schemas.microsoft.com/office/powerpoint/2010/main" val="184350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B5E423-E9C4-4362-AEB3-F58794D871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864488"/>
              </p:ext>
            </p:extLst>
          </p:nvPr>
        </p:nvGraphicFramePr>
        <p:xfrm>
          <a:off x="1470580" y="908433"/>
          <a:ext cx="9756743" cy="5005719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4365965">
                  <a:extLst>
                    <a:ext uri="{9D8B030D-6E8A-4147-A177-3AD203B41FA5}">
                      <a16:colId xmlns:a16="http://schemas.microsoft.com/office/drawing/2014/main" val="3244134441"/>
                    </a:ext>
                  </a:extLst>
                </a:gridCol>
                <a:gridCol w="1478914">
                  <a:extLst>
                    <a:ext uri="{9D8B030D-6E8A-4147-A177-3AD203B41FA5}">
                      <a16:colId xmlns:a16="http://schemas.microsoft.com/office/drawing/2014/main" val="4236664940"/>
                    </a:ext>
                  </a:extLst>
                </a:gridCol>
                <a:gridCol w="1947808">
                  <a:extLst>
                    <a:ext uri="{9D8B030D-6E8A-4147-A177-3AD203B41FA5}">
                      <a16:colId xmlns:a16="http://schemas.microsoft.com/office/drawing/2014/main" val="2439638003"/>
                    </a:ext>
                  </a:extLst>
                </a:gridCol>
                <a:gridCol w="1964056">
                  <a:extLst>
                    <a:ext uri="{9D8B030D-6E8A-4147-A177-3AD203B41FA5}">
                      <a16:colId xmlns:a16="http://schemas.microsoft.com/office/drawing/2014/main" val="3401795874"/>
                    </a:ext>
                  </a:extLst>
                </a:gridCol>
              </a:tblGrid>
              <a:tr h="48269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ZI Negative Binomial Regression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 100K Bot Generated Tweets</a:t>
                      </a: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Incident Rate Ratios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329101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Dependent Variables </a:t>
                      </a:r>
                      <a:r>
                        <a:rPr lang="en-US" sz="1600" i="1" dirty="0">
                          <a:solidFill>
                            <a:schemeClr val="bg1"/>
                          </a:solidFill>
                        </a:rPr>
                        <a:t>(***p &lt; 0.0001)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IRR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Lower 95%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Upper 95%</a:t>
                      </a:r>
                    </a:p>
                  </a:txBody>
                  <a:tcPr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6663236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+mj-lt"/>
                        </a:rPr>
                        <a:t>url_count</a:t>
                      </a:r>
                      <a:r>
                        <a:rPr lang="en-US" i="1" dirty="0">
                          <a:latin typeface="+mj-lt"/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0.5522044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0.5350116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0.5699496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888643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+mj-lt"/>
                        </a:rPr>
                        <a:t>mention_count</a:t>
                      </a:r>
                      <a:r>
                        <a:rPr lang="en-US" i="1" dirty="0">
                          <a:latin typeface="+mj-lt"/>
                        </a:rPr>
                        <a:t>***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0.9830683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0.9776805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0.9884858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201859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+mj-lt"/>
                        </a:rPr>
                        <a:t>followers_count</a:t>
                      </a:r>
                      <a:r>
                        <a:rPr lang="en-US" i="1" dirty="0">
                          <a:latin typeface="+mj-lt"/>
                        </a:rPr>
                        <a:t>***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1.0000667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1.0000653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1.0000681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42450323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Emotional Only***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1.0762037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1.0588882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1.0938023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315185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Moral-Emotional***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1.1104801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1.0741481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1.148041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64288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Moral Only***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0.951206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0.9312959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0.9715419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568610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 err="1">
                          <a:latin typeface="+mj-lt"/>
                        </a:rPr>
                        <a:t>media_count</a:t>
                      </a:r>
                      <a:r>
                        <a:rPr lang="en-US" i="1" dirty="0">
                          <a:latin typeface="+mj-lt"/>
                        </a:rPr>
                        <a:t>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1.5962573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1.538831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1.6558266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87212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we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1.0027852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0.9726296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1.0338758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0936011"/>
                  </a:ext>
                </a:extLst>
              </a:tr>
              <a:tr h="434271"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+mj-lt"/>
                        </a:rPr>
                        <a:t>they***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1.1832946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1.1430972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1.2249056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05853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4EB6BA8-1D3F-455E-A05B-648AAF03A0D7}"/>
              </a:ext>
            </a:extLst>
          </p:cNvPr>
          <p:cNvSpPr txBox="1">
            <a:spLocks/>
          </p:cNvSpPr>
          <p:nvPr/>
        </p:nvSpPr>
        <p:spPr>
          <a:xfrm>
            <a:off x="-2" y="0"/>
            <a:ext cx="12192001" cy="66278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What type of posts of bot accounts achieve higher RT engagement?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7FE4EB-0E8D-4F4E-B14C-84F92341D4AB}"/>
              </a:ext>
            </a:extLst>
          </p:cNvPr>
          <p:cNvSpPr/>
          <p:nvPr/>
        </p:nvSpPr>
        <p:spPr>
          <a:xfrm>
            <a:off x="1" y="6329453"/>
            <a:ext cx="121919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Brady, W. J., Wills, J. A., </a:t>
            </a:r>
            <a:r>
              <a:rPr lang="en-US" sz="1400" dirty="0" err="1"/>
              <a:t>Jost</a:t>
            </a:r>
            <a:r>
              <a:rPr lang="en-US" sz="1400" dirty="0"/>
              <a:t>, J. T., Tucker, J. A. &amp; </a:t>
            </a:r>
            <a:r>
              <a:rPr lang="en-US" sz="1400" dirty="0" err="1"/>
              <a:t>Bavel</a:t>
            </a:r>
            <a:r>
              <a:rPr lang="en-US" sz="1400" dirty="0"/>
              <a:t>, J. J. V. Emotion shapes the diffusion of moralized content in social networks PNAS (2017).</a:t>
            </a:r>
          </a:p>
          <a:p>
            <a:r>
              <a:rPr lang="en-US" sz="1400" dirty="0"/>
              <a:t>Suh, B., Hong, L., </a:t>
            </a:r>
            <a:r>
              <a:rPr lang="en-US" sz="1400" dirty="0" err="1"/>
              <a:t>Pirolli</a:t>
            </a:r>
            <a:r>
              <a:rPr lang="en-US" sz="1400" dirty="0"/>
              <a:t>, P., &amp; Chi, E. Want to be retweeted? Large scale analytics on factors impacting retweet in Twitter network. </a:t>
            </a:r>
            <a:r>
              <a:rPr lang="en-US" sz="1400" dirty="0" err="1"/>
              <a:t>SocialCom</a:t>
            </a:r>
            <a:r>
              <a:rPr lang="en-US" sz="1400" dirty="0"/>
              <a:t> (2010).</a:t>
            </a:r>
          </a:p>
        </p:txBody>
      </p:sp>
    </p:spTree>
    <p:extLst>
      <p:ext uri="{BB962C8B-B14F-4D97-AF65-F5344CB8AC3E}">
        <p14:creationId xmlns:p14="http://schemas.microsoft.com/office/powerpoint/2010/main" val="349035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98CD-C311-4DAE-ADB3-16E212A0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2724" cy="709531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Self-Identified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30028-7579-4562-B671-915ADD303EFD}"/>
              </a:ext>
            </a:extLst>
          </p:cNvPr>
          <p:cNvSpPr/>
          <p:nvPr/>
        </p:nvSpPr>
        <p:spPr>
          <a:xfrm>
            <a:off x="209247" y="4936925"/>
            <a:ext cx="11894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2E02-63A5-412B-AFFB-BC2E3880A850}"/>
              </a:ext>
            </a:extLst>
          </p:cNvPr>
          <p:cNvSpPr txBox="1"/>
          <p:nvPr/>
        </p:nvSpPr>
        <p:spPr>
          <a:xfrm>
            <a:off x="1410878" y="4936925"/>
            <a:ext cx="12972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*_robot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robot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robot_*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Robot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[a-z]+Robot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E2689-E057-43AA-B9FB-4702C7AB056F}"/>
              </a:ext>
            </a:extLst>
          </p:cNvPr>
          <p:cNvSpPr txBox="1"/>
          <p:nvPr/>
        </p:nvSpPr>
        <p:spPr>
          <a:xfrm>
            <a:off x="2687253" y="4936925"/>
            <a:ext cx="14843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*_chatbot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chatbot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chatbot_*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chatbot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[a-z]+Chatbot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E3B3E-ABDA-4B74-81EC-8A7FBB00EB63}"/>
              </a:ext>
            </a:extLst>
          </p:cNvPr>
          <p:cNvSpPr txBox="1"/>
          <p:nvPr/>
        </p:nvSpPr>
        <p:spPr>
          <a:xfrm>
            <a:off x="1215022" y="4336761"/>
            <a:ext cx="166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screen_name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Account Name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47968F9A-C339-4834-BB11-502B69BC7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1" y="1077310"/>
            <a:ext cx="2468505" cy="325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60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98CD-C311-4DAE-ADB3-16E212A0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2724" cy="709531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Self-Identified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30028-7579-4562-B671-915ADD303EFD}"/>
              </a:ext>
            </a:extLst>
          </p:cNvPr>
          <p:cNvSpPr/>
          <p:nvPr/>
        </p:nvSpPr>
        <p:spPr>
          <a:xfrm>
            <a:off x="209247" y="4936925"/>
            <a:ext cx="11894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[a-z]+Bot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B2E02-63A5-412B-AFFB-BC2E3880A850}"/>
              </a:ext>
            </a:extLst>
          </p:cNvPr>
          <p:cNvSpPr txBox="1"/>
          <p:nvPr/>
        </p:nvSpPr>
        <p:spPr>
          <a:xfrm>
            <a:off x="1410878" y="4936925"/>
            <a:ext cx="12972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*_robot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robot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robot_*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Robot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[a-z]+Robot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2E2689-E057-43AA-B9FB-4702C7AB056F}"/>
              </a:ext>
            </a:extLst>
          </p:cNvPr>
          <p:cNvSpPr txBox="1"/>
          <p:nvPr/>
        </p:nvSpPr>
        <p:spPr>
          <a:xfrm>
            <a:off x="2687253" y="4936925"/>
            <a:ext cx="14843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*_chatbot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* chatbot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chatbot_*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chatbot *</a:t>
            </a:r>
          </a:p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[a-z]+Chatbot</a:t>
            </a:r>
          </a:p>
          <a:p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CE3B3E-ABDA-4B74-81EC-8A7FBB00EB63}"/>
              </a:ext>
            </a:extLst>
          </p:cNvPr>
          <p:cNvSpPr txBox="1"/>
          <p:nvPr/>
        </p:nvSpPr>
        <p:spPr>
          <a:xfrm>
            <a:off x="1215022" y="4336761"/>
            <a:ext cx="166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@</a:t>
            </a:r>
            <a:r>
              <a:rPr lang="en-US" b="1" dirty="0" err="1">
                <a:solidFill>
                  <a:schemeClr val="accent1"/>
                </a:solidFill>
              </a:rPr>
              <a:t>screen_name</a:t>
            </a:r>
            <a:endParaRPr lang="en-US" b="1" dirty="0">
              <a:solidFill>
                <a:schemeClr val="accent1"/>
              </a:solidFill>
            </a:endParaRP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Account Name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47968F9A-C339-4834-BB11-502B69BC7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1" y="1077310"/>
            <a:ext cx="2468505" cy="325683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70BE60-ECE9-401F-AEB3-9201A3953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24" y="1570002"/>
            <a:ext cx="5563082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2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DF90-66A6-4F04-8287-E82B533C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Walk Controversy Score</a:t>
            </a:r>
          </a:p>
        </p:txBody>
      </p:sp>
      <p:pic>
        <p:nvPicPr>
          <p:cNvPr id="5" name="Picture 4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9C3642BB-0D64-4976-83A8-E60C68B4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3" y="1565598"/>
            <a:ext cx="5757693" cy="2490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/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𝑅𝑊𝐶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sz="3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6C84E5-0262-4305-9C53-1EA509323349}"/>
              </a:ext>
            </a:extLst>
          </p:cNvPr>
          <p:cNvSpPr txBox="1"/>
          <p:nvPr/>
        </p:nvSpPr>
        <p:spPr>
          <a:xfrm>
            <a:off x="0" y="59750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K. </a:t>
            </a:r>
            <a:r>
              <a:rPr lang="en-US" sz="1600" dirty="0" err="1"/>
              <a:t>Garimella</a:t>
            </a:r>
            <a:r>
              <a:rPr lang="en-US" sz="1600" dirty="0"/>
              <a:t>, G. De </a:t>
            </a:r>
            <a:r>
              <a:rPr lang="en-US" sz="1600" dirty="0" err="1"/>
              <a:t>Francisci</a:t>
            </a:r>
            <a:r>
              <a:rPr lang="en-US" sz="1600" dirty="0"/>
              <a:t> Morales, A. </a:t>
            </a:r>
            <a:r>
              <a:rPr lang="en-US" sz="1600" dirty="0" err="1"/>
              <a:t>Gionis</a:t>
            </a:r>
            <a:r>
              <a:rPr lang="en-US" sz="1600" dirty="0"/>
              <a:t>, and M. </a:t>
            </a:r>
            <a:r>
              <a:rPr lang="en-US" sz="1600" dirty="0" err="1"/>
              <a:t>Mathioudakis</a:t>
            </a:r>
            <a:r>
              <a:rPr lang="en-US" sz="1600" dirty="0"/>
              <a:t>, </a:t>
            </a:r>
          </a:p>
          <a:p>
            <a:r>
              <a:rPr lang="en-US" sz="1600" dirty="0"/>
              <a:t>“Quantifying controversy in social media,” </a:t>
            </a:r>
          </a:p>
          <a:p>
            <a:r>
              <a:rPr lang="en-US" sz="1600" dirty="0"/>
              <a:t>in Proceedings of the Ninth ACM International Conference on Web Search and Data Mining. ACM, 2016, pp. 33–42.</a:t>
            </a:r>
          </a:p>
        </p:txBody>
      </p:sp>
    </p:spTree>
    <p:extLst>
      <p:ext uri="{BB962C8B-B14F-4D97-AF65-F5344CB8AC3E}">
        <p14:creationId xmlns:p14="http://schemas.microsoft.com/office/powerpoint/2010/main" val="40953319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98CD-C311-4DAE-ADB3-16E212A0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2724" cy="709531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Self-Identified</a:t>
            </a:r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47968F9A-C339-4834-BB11-502B69BC7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1" y="1077310"/>
            <a:ext cx="2468505" cy="325683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3090287-6B03-4FB1-8EAB-85AE44E175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724" y="1479197"/>
            <a:ext cx="7264085" cy="4842723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DD3144-2F1A-4E77-A789-65CB1C688EBA}"/>
              </a:ext>
            </a:extLst>
          </p:cNvPr>
          <p:cNvCxnSpPr/>
          <p:nvPr/>
        </p:nvCxnSpPr>
        <p:spPr>
          <a:xfrm>
            <a:off x="5770125" y="904432"/>
            <a:ext cx="130089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9EB696-4E2E-4059-95E6-BE95AD36A267}"/>
              </a:ext>
            </a:extLst>
          </p:cNvPr>
          <p:cNvCxnSpPr/>
          <p:nvPr/>
        </p:nvCxnSpPr>
        <p:spPr>
          <a:xfrm>
            <a:off x="5770125" y="1264222"/>
            <a:ext cx="1300899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529531-998F-4877-B4CE-237F6CCA58C1}"/>
              </a:ext>
            </a:extLst>
          </p:cNvPr>
          <p:cNvSpPr txBox="1"/>
          <p:nvPr/>
        </p:nvSpPr>
        <p:spPr>
          <a:xfrm>
            <a:off x="7071024" y="673599"/>
            <a:ext cx="2924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Complete RT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81AA3-8DC0-44E2-8F53-50F3FF4D9224}"/>
              </a:ext>
            </a:extLst>
          </p:cNvPr>
          <p:cNvSpPr txBox="1"/>
          <p:nvPr/>
        </p:nvSpPr>
        <p:spPr>
          <a:xfrm>
            <a:off x="7071024" y="1017532"/>
            <a:ext cx="4634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RT Network w/o Self Identified Bots</a:t>
            </a:r>
          </a:p>
        </p:txBody>
      </p:sp>
    </p:spTree>
    <p:extLst>
      <p:ext uri="{BB962C8B-B14F-4D97-AF65-F5344CB8AC3E}">
        <p14:creationId xmlns:p14="http://schemas.microsoft.com/office/powerpoint/2010/main" val="347366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98CD-C311-4DAE-ADB3-16E212A0A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902724" cy="709531"/>
          </a:xfrm>
          <a:solidFill>
            <a:schemeClr val="tx1"/>
          </a:solidFill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When Self-Identified</a:t>
            </a:r>
          </a:p>
        </p:txBody>
      </p:sp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47968F9A-C339-4834-BB11-502B69BC7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91" y="1077310"/>
            <a:ext cx="2468505" cy="3256834"/>
          </a:xfrm>
          <a:prstGeom prst="rect">
            <a:avLst/>
          </a:prstGeom>
        </p:spPr>
      </p:pic>
      <p:pic>
        <p:nvPicPr>
          <p:cNvPr id="12" name="Picture 11" descr="Image result for twitter bot accounts">
            <a:extLst>
              <a:ext uri="{FF2B5EF4-FFF2-40B4-BE49-F238E27FC236}">
                <a16:creationId xmlns:a16="http://schemas.microsoft.com/office/drawing/2014/main" id="{C7CE20D8-A0C8-480B-90B0-F7CD6E95E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31" y="1774933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twitter bot accounts">
            <a:extLst>
              <a:ext uri="{FF2B5EF4-FFF2-40B4-BE49-F238E27FC236}">
                <a16:creationId xmlns:a16="http://schemas.microsoft.com/office/drawing/2014/main" id="{8578BEE3-2995-43F6-856D-0A81B65D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70" y="1774933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77E57FB9-22DF-499D-8C2A-19E3F3B8DDDA}"/>
              </a:ext>
            </a:extLst>
          </p:cNvPr>
          <p:cNvSpPr/>
          <p:nvPr/>
        </p:nvSpPr>
        <p:spPr>
          <a:xfrm>
            <a:off x="4567440" y="1414206"/>
            <a:ext cx="1786855" cy="402672"/>
          </a:xfrm>
          <a:prstGeom prst="curvedDownArrow">
            <a:avLst>
              <a:gd name="adj1" fmla="val 4492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urved Down 14">
            <a:extLst>
              <a:ext uri="{FF2B5EF4-FFF2-40B4-BE49-F238E27FC236}">
                <a16:creationId xmlns:a16="http://schemas.microsoft.com/office/drawing/2014/main" id="{1ACADD6E-FAC7-4D61-B5A2-F8BB04F3193C}"/>
              </a:ext>
            </a:extLst>
          </p:cNvPr>
          <p:cNvSpPr/>
          <p:nvPr/>
        </p:nvSpPr>
        <p:spPr>
          <a:xfrm rot="10800000">
            <a:off x="4567440" y="2323010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9A45DBB4-6B28-439F-907A-891048AD62A1}"/>
              </a:ext>
            </a:extLst>
          </p:cNvPr>
          <p:cNvSpPr/>
          <p:nvPr/>
        </p:nvSpPr>
        <p:spPr>
          <a:xfrm>
            <a:off x="3536989" y="1858823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CE225B49-F2D7-483C-AFA7-E97FD7C95F2E}"/>
              </a:ext>
            </a:extLst>
          </p:cNvPr>
          <p:cNvSpPr/>
          <p:nvPr/>
        </p:nvSpPr>
        <p:spPr>
          <a:xfrm rot="10800000">
            <a:off x="6623441" y="1786117"/>
            <a:ext cx="599811" cy="464190"/>
          </a:xfrm>
          <a:prstGeom prst="curvedRightArrow">
            <a:avLst>
              <a:gd name="adj1" fmla="val 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231504A-CE08-40DD-A440-647348CA1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059" y="1594489"/>
            <a:ext cx="59981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82K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A17222-59E3-44FC-B7F0-B106E94AAE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560" y="1108035"/>
            <a:ext cx="46069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~0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2E49DE-08DE-4FF2-A5E0-E61D2082B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168" y="2722850"/>
            <a:ext cx="56171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500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103DA1-4234-43BB-84D3-82F5E06DE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841" y="1952418"/>
            <a:ext cx="28522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~0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33A4964-335D-4BB1-AD10-9A710582C820}"/>
              </a:ext>
            </a:extLst>
          </p:cNvPr>
          <p:cNvSpPr txBox="1"/>
          <p:nvPr/>
        </p:nvSpPr>
        <p:spPr>
          <a:xfrm>
            <a:off x="3443315" y="709531"/>
            <a:ext cx="15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Mention:</a:t>
            </a:r>
          </a:p>
        </p:txBody>
      </p:sp>
      <p:pic>
        <p:nvPicPr>
          <p:cNvPr id="23" name="Picture 22" descr="Image result for twitter bot accounts">
            <a:extLst>
              <a:ext uri="{FF2B5EF4-FFF2-40B4-BE49-F238E27FC236}">
                <a16:creationId xmlns:a16="http://schemas.microsoft.com/office/drawing/2014/main" id="{FB0D7E3D-518B-4043-8FE3-F9996121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14" y="1762241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Image result for twitter bot accounts">
            <a:extLst>
              <a:ext uri="{FF2B5EF4-FFF2-40B4-BE49-F238E27FC236}">
                <a16:creationId xmlns:a16="http://schemas.microsoft.com/office/drawing/2014/main" id="{379CA848-4C7C-4C89-BDD2-20F1FA47C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53" y="1762241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C97BF1DD-AB61-4450-A058-7912B1F01EE1}"/>
              </a:ext>
            </a:extLst>
          </p:cNvPr>
          <p:cNvSpPr/>
          <p:nvPr/>
        </p:nvSpPr>
        <p:spPr>
          <a:xfrm>
            <a:off x="9190123" y="1401514"/>
            <a:ext cx="1786855" cy="402672"/>
          </a:xfrm>
          <a:prstGeom prst="curvedDownArrow">
            <a:avLst>
              <a:gd name="adj1" fmla="val 640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369D6CAD-D7D0-47A3-BF01-C8B79221FA5D}"/>
              </a:ext>
            </a:extLst>
          </p:cNvPr>
          <p:cNvSpPr/>
          <p:nvPr/>
        </p:nvSpPr>
        <p:spPr>
          <a:xfrm rot="10800000">
            <a:off x="9190123" y="2310318"/>
            <a:ext cx="1786854" cy="402671"/>
          </a:xfrm>
          <a:prstGeom prst="curvedDownArrow">
            <a:avLst>
              <a:gd name="adj1" fmla="val 3320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Right 26">
            <a:extLst>
              <a:ext uri="{FF2B5EF4-FFF2-40B4-BE49-F238E27FC236}">
                <a16:creationId xmlns:a16="http://schemas.microsoft.com/office/drawing/2014/main" id="{210C715F-5757-4551-A2C5-F82F979C5E43}"/>
              </a:ext>
            </a:extLst>
          </p:cNvPr>
          <p:cNvSpPr/>
          <p:nvPr/>
        </p:nvSpPr>
        <p:spPr>
          <a:xfrm>
            <a:off x="8159672" y="1846131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urved Right 27">
            <a:extLst>
              <a:ext uri="{FF2B5EF4-FFF2-40B4-BE49-F238E27FC236}">
                <a16:creationId xmlns:a16="http://schemas.microsoft.com/office/drawing/2014/main" id="{551EBEA3-8A48-425F-A959-0AF25B55A1F2}"/>
              </a:ext>
            </a:extLst>
          </p:cNvPr>
          <p:cNvSpPr/>
          <p:nvPr/>
        </p:nvSpPr>
        <p:spPr>
          <a:xfrm rot="10800000">
            <a:off x="11246124" y="1773425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C0B7C8-C1A2-4946-BEBE-7E97453ED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128" y="1526168"/>
            <a:ext cx="689823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510K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A6C0A0D-D9E8-4997-9EC8-D74FBF044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0664" y="1108035"/>
            <a:ext cx="58618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309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7C841F-9830-4F21-97F6-04788FA3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3668" y="2756324"/>
            <a:ext cx="56171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6K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CCF79D-F12E-4AB3-A04C-194727CC0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7938" y="2263506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149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TextBox 25">
            <a:extLst>
              <a:ext uri="{FF2B5EF4-FFF2-40B4-BE49-F238E27FC236}">
                <a16:creationId xmlns:a16="http://schemas.microsoft.com/office/drawing/2014/main" id="{FE28F172-67F9-4216-8F9B-A4B5A1665C09}"/>
              </a:ext>
            </a:extLst>
          </p:cNvPr>
          <p:cNvSpPr txBox="1"/>
          <p:nvPr/>
        </p:nvSpPr>
        <p:spPr>
          <a:xfrm>
            <a:off x="8469012" y="712219"/>
            <a:ext cx="836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Quote:</a:t>
            </a:r>
          </a:p>
        </p:txBody>
      </p:sp>
      <p:pic>
        <p:nvPicPr>
          <p:cNvPr id="34" name="Picture 33" descr="Image result for twitter bot accounts">
            <a:extLst>
              <a:ext uri="{FF2B5EF4-FFF2-40B4-BE49-F238E27FC236}">
                <a16:creationId xmlns:a16="http://schemas.microsoft.com/office/drawing/2014/main" id="{5A639B35-6063-49B7-8FEF-E9C87610A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031" y="438531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Image result for twitter bot accounts">
            <a:extLst>
              <a:ext uri="{FF2B5EF4-FFF2-40B4-BE49-F238E27FC236}">
                <a16:creationId xmlns:a16="http://schemas.microsoft.com/office/drawing/2014/main" id="{DFA4A4BC-C714-46E4-9FF8-C6A65813D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770" y="4385312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9D294EC5-D783-4E89-867E-67DA393244E9}"/>
              </a:ext>
            </a:extLst>
          </p:cNvPr>
          <p:cNvSpPr/>
          <p:nvPr/>
        </p:nvSpPr>
        <p:spPr>
          <a:xfrm>
            <a:off x="4567440" y="4024585"/>
            <a:ext cx="1786855" cy="402672"/>
          </a:xfrm>
          <a:prstGeom prst="curvedDownArrow">
            <a:avLst>
              <a:gd name="adj1" fmla="val 11599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urved Down 36">
            <a:extLst>
              <a:ext uri="{FF2B5EF4-FFF2-40B4-BE49-F238E27FC236}">
                <a16:creationId xmlns:a16="http://schemas.microsoft.com/office/drawing/2014/main" id="{643DF76B-C397-4D4C-9D0B-5F206D41CA28}"/>
              </a:ext>
            </a:extLst>
          </p:cNvPr>
          <p:cNvSpPr/>
          <p:nvPr/>
        </p:nvSpPr>
        <p:spPr>
          <a:xfrm rot="10800000">
            <a:off x="4567440" y="4933389"/>
            <a:ext cx="1786854" cy="402671"/>
          </a:xfrm>
          <a:prstGeom prst="curvedDownArrow">
            <a:avLst>
              <a:gd name="adj1" fmla="val 20898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Arrow: Curved Right 37">
            <a:extLst>
              <a:ext uri="{FF2B5EF4-FFF2-40B4-BE49-F238E27FC236}">
                <a16:creationId xmlns:a16="http://schemas.microsoft.com/office/drawing/2014/main" id="{5BB709D0-9D30-41BC-B8B2-4723DCFCC68C}"/>
              </a:ext>
            </a:extLst>
          </p:cNvPr>
          <p:cNvSpPr/>
          <p:nvPr/>
        </p:nvSpPr>
        <p:spPr>
          <a:xfrm>
            <a:off x="3536989" y="4469202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Arrow: Curved Right 38">
            <a:extLst>
              <a:ext uri="{FF2B5EF4-FFF2-40B4-BE49-F238E27FC236}">
                <a16:creationId xmlns:a16="http://schemas.microsoft.com/office/drawing/2014/main" id="{8C95C817-B939-4BA1-A9D5-19D5C6CE2FB3}"/>
              </a:ext>
            </a:extLst>
          </p:cNvPr>
          <p:cNvSpPr/>
          <p:nvPr/>
        </p:nvSpPr>
        <p:spPr>
          <a:xfrm rot="10800000">
            <a:off x="6623441" y="4396496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4135C9-430F-4B64-832C-7CF6A82DB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3059" y="4153052"/>
            <a:ext cx="6391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97K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07DE57F-73EC-456F-96F1-805ABB34A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861" y="3726104"/>
            <a:ext cx="510328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~0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8EB5B7-4D81-43FC-ABF1-AE606E066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8067" y="5379157"/>
            <a:ext cx="461394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0032867-DF02-44A2-A93F-FE37274F3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6387" y="4546718"/>
            <a:ext cx="599810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126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TextBox 37">
            <a:extLst>
              <a:ext uri="{FF2B5EF4-FFF2-40B4-BE49-F238E27FC236}">
                <a16:creationId xmlns:a16="http://schemas.microsoft.com/office/drawing/2014/main" id="{38AEBFD5-D225-470D-9C3C-C4503A8A488B}"/>
              </a:ext>
            </a:extLst>
          </p:cNvPr>
          <p:cNvSpPr txBox="1"/>
          <p:nvPr/>
        </p:nvSpPr>
        <p:spPr>
          <a:xfrm>
            <a:off x="3846329" y="3335290"/>
            <a:ext cx="76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Reply:</a:t>
            </a:r>
          </a:p>
        </p:txBody>
      </p:sp>
      <p:pic>
        <p:nvPicPr>
          <p:cNvPr id="45" name="Picture 44" descr="Image result for twitter bot accounts">
            <a:extLst>
              <a:ext uri="{FF2B5EF4-FFF2-40B4-BE49-F238E27FC236}">
                <a16:creationId xmlns:a16="http://schemas.microsoft.com/office/drawing/2014/main" id="{C81DC492-B026-4E20-A0FD-1481C7487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715" y="4341968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Image result for twitter bot accounts">
            <a:extLst>
              <a:ext uri="{FF2B5EF4-FFF2-40B4-BE49-F238E27FC236}">
                <a16:creationId xmlns:a16="http://schemas.microsoft.com/office/drawing/2014/main" id="{E6390B46-05C5-4FFF-9831-134E4EE8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454" y="4341968"/>
            <a:ext cx="599811" cy="59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Curved Down 46">
            <a:extLst>
              <a:ext uri="{FF2B5EF4-FFF2-40B4-BE49-F238E27FC236}">
                <a16:creationId xmlns:a16="http://schemas.microsoft.com/office/drawing/2014/main" id="{29EBAB33-5C2F-4E40-89DC-29FD5594DE08}"/>
              </a:ext>
            </a:extLst>
          </p:cNvPr>
          <p:cNvSpPr/>
          <p:nvPr/>
        </p:nvSpPr>
        <p:spPr>
          <a:xfrm>
            <a:off x="9190124" y="3981241"/>
            <a:ext cx="1786855" cy="402672"/>
          </a:xfrm>
          <a:prstGeom prst="curvedDownArrow">
            <a:avLst>
              <a:gd name="adj1" fmla="val 11599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Arrow: Curved Down 47">
            <a:extLst>
              <a:ext uri="{FF2B5EF4-FFF2-40B4-BE49-F238E27FC236}">
                <a16:creationId xmlns:a16="http://schemas.microsoft.com/office/drawing/2014/main" id="{ECD07A67-38A5-468C-99CF-29DEE39B6DBF}"/>
              </a:ext>
            </a:extLst>
          </p:cNvPr>
          <p:cNvSpPr/>
          <p:nvPr/>
        </p:nvSpPr>
        <p:spPr>
          <a:xfrm rot="10800000">
            <a:off x="9190124" y="4890045"/>
            <a:ext cx="1786854" cy="402671"/>
          </a:xfrm>
          <a:prstGeom prst="curvedDownArrow">
            <a:avLst>
              <a:gd name="adj1" fmla="val 1789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Arrow: Curved Right 48">
            <a:extLst>
              <a:ext uri="{FF2B5EF4-FFF2-40B4-BE49-F238E27FC236}">
                <a16:creationId xmlns:a16="http://schemas.microsoft.com/office/drawing/2014/main" id="{2CECE732-56BF-4F2D-BB6A-C708A5780C07}"/>
              </a:ext>
            </a:extLst>
          </p:cNvPr>
          <p:cNvSpPr/>
          <p:nvPr/>
        </p:nvSpPr>
        <p:spPr>
          <a:xfrm>
            <a:off x="8159673" y="4425858"/>
            <a:ext cx="845893" cy="464190"/>
          </a:xfrm>
          <a:prstGeom prst="curvedRightArrow">
            <a:avLst>
              <a:gd name="adj1" fmla="val 3959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Arrow: Curved Right 49">
            <a:extLst>
              <a:ext uri="{FF2B5EF4-FFF2-40B4-BE49-F238E27FC236}">
                <a16:creationId xmlns:a16="http://schemas.microsoft.com/office/drawing/2014/main" id="{9BC3865A-22EF-4C77-B567-6AA0523701A7}"/>
              </a:ext>
            </a:extLst>
          </p:cNvPr>
          <p:cNvSpPr/>
          <p:nvPr/>
        </p:nvSpPr>
        <p:spPr>
          <a:xfrm rot="10800000">
            <a:off x="11246125" y="4353152"/>
            <a:ext cx="599811" cy="464190"/>
          </a:xfrm>
          <a:prstGeom prst="curvedRightArrow">
            <a:avLst>
              <a:gd name="adj1" fmla="val 3660"/>
              <a:gd name="adj2" fmla="val 50000"/>
              <a:gd name="adj3" fmla="val 286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8B9B8B-5E69-4E2E-826D-647944AF1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764" y="4119497"/>
            <a:ext cx="536717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1M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8BD291E-4F74-468C-82AE-7B00F27C1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4319" y="3686178"/>
            <a:ext cx="67846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1.5K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7448315-8875-4D1E-8AB1-8F7690AC9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2851" y="5289885"/>
            <a:ext cx="65399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13K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08DF3C-3BB4-4D9F-A704-39D502C90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7938" y="4817342"/>
            <a:ext cx="421132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253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TextBox 48">
            <a:extLst>
              <a:ext uri="{FF2B5EF4-FFF2-40B4-BE49-F238E27FC236}">
                <a16:creationId xmlns:a16="http://schemas.microsoft.com/office/drawing/2014/main" id="{8B2B0556-63DE-48B3-8A01-FBB6DD9018DD}"/>
              </a:ext>
            </a:extLst>
          </p:cNvPr>
          <p:cNvSpPr txBox="1"/>
          <p:nvPr/>
        </p:nvSpPr>
        <p:spPr>
          <a:xfrm>
            <a:off x="8469013" y="3291946"/>
            <a:ext cx="10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Retweet:</a:t>
            </a:r>
          </a:p>
        </p:txBody>
      </p:sp>
    </p:spTree>
    <p:extLst>
      <p:ext uri="{BB962C8B-B14F-4D97-AF65-F5344CB8AC3E}">
        <p14:creationId xmlns:p14="http://schemas.microsoft.com/office/powerpoint/2010/main" val="2064583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D948D1-0102-4DC5-8072-1D97363F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5429839" cy="709531"/>
          </a:xfrm>
          <a:solidFill>
            <a:schemeClr val="tx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Discussion</a:t>
            </a:r>
            <a:r>
              <a:rPr lang="en-US" b="1" dirty="0">
                <a:solidFill>
                  <a:schemeClr val="bg1"/>
                </a:solidFill>
              </a:rPr>
              <a:t> &amp; </a:t>
            </a:r>
            <a:r>
              <a:rPr lang="en-US" b="1" dirty="0">
                <a:solidFill>
                  <a:srgbClr val="85CBFF"/>
                </a:solidFill>
              </a:rPr>
              <a:t>Future Steps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68FD57-705D-46BD-8641-77F499347D92}"/>
              </a:ext>
            </a:extLst>
          </p:cNvPr>
          <p:cNvSpPr txBox="1"/>
          <p:nvPr/>
        </p:nvSpPr>
        <p:spPr>
          <a:xfrm>
            <a:off x="169682" y="1055802"/>
            <a:ext cx="118537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[D] </a:t>
            </a:r>
            <a:r>
              <a:rPr lang="en-US" sz="2800" dirty="0"/>
              <a:t>Bot accounts appear to </a:t>
            </a:r>
            <a:r>
              <a:rPr lang="en-US" sz="2800" b="1" dirty="0"/>
              <a:t>have contributed to the polarization of endorsement networks</a:t>
            </a:r>
            <a:r>
              <a:rPr lang="en-US" sz="2800" dirty="0"/>
              <a:t> during the unfolding of Parkland Shooting incident </a:t>
            </a:r>
            <a:r>
              <a:rPr lang="en-US" sz="2800" b="1" dirty="0"/>
              <a:t>more than </a:t>
            </a:r>
            <a:r>
              <a:rPr lang="en-US" sz="2800" dirty="0"/>
              <a:t>randomly selected samples.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[D] </a:t>
            </a:r>
            <a:r>
              <a:rPr lang="en-US" sz="2800" dirty="0"/>
              <a:t>Analysis of engaging content generated by bot accounts overlap with previous studies of general engaging content on social media.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[D] </a:t>
            </a:r>
            <a:r>
              <a:rPr lang="en-US" sz="2800" dirty="0"/>
              <a:t>When a bot is self identified, the effect seems to be not measurable given the data;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Can a simple indicator (such as tick         for verified accounts) alleviate the impact?</a:t>
            </a:r>
          </a:p>
          <a:p>
            <a:endParaRPr lang="en-US" sz="2800" dirty="0">
              <a:solidFill>
                <a:srgbClr val="85CBFF"/>
              </a:solidFill>
            </a:endParaRPr>
          </a:p>
          <a:p>
            <a:r>
              <a:rPr lang="en-US" sz="2800" dirty="0">
                <a:solidFill>
                  <a:srgbClr val="85CBFF"/>
                </a:solidFill>
              </a:rPr>
              <a:t>[F] </a:t>
            </a:r>
            <a:r>
              <a:rPr lang="en-US" sz="2800" dirty="0"/>
              <a:t>May </a:t>
            </a:r>
            <a:r>
              <a:rPr lang="en-US" sz="2800" dirty="0" err="1"/>
              <a:t>Botometer</a:t>
            </a:r>
            <a:r>
              <a:rPr lang="en-US" sz="2800" dirty="0"/>
              <a:t> classifier be picking up correlates of polarizing accounts?</a:t>
            </a:r>
          </a:p>
          <a:p>
            <a:r>
              <a:rPr lang="en-US" sz="2800" dirty="0">
                <a:solidFill>
                  <a:srgbClr val="85CBFF"/>
                </a:solidFill>
              </a:rPr>
              <a:t>[F]</a:t>
            </a:r>
            <a:r>
              <a:rPr lang="en-US" sz="2800" dirty="0"/>
              <a:t> Analyzing polarizing bot generated content against bridging ones.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1A25D33-92EC-4CBF-B24B-E0AA594BDB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28" y="4080686"/>
            <a:ext cx="464860" cy="48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440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A04E601-5251-45CD-916C-D54762EF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080" y="3074234"/>
            <a:ext cx="5429839" cy="709531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Thank you!</a:t>
            </a:r>
            <a:endParaRPr lang="en-US" b="1" dirty="0">
              <a:solidFill>
                <a:srgbClr val="85C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7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DF90-66A6-4F04-8287-E82B533C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Walk Controversy Score</a:t>
            </a:r>
          </a:p>
        </p:txBody>
      </p:sp>
      <p:pic>
        <p:nvPicPr>
          <p:cNvPr id="5" name="Picture 4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9C3642BB-0D64-4976-83A8-E60C68B4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3" y="1565598"/>
            <a:ext cx="5757693" cy="2490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/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𝑅𝑊𝐶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6C84E5-0262-4305-9C53-1EA509323349}"/>
              </a:ext>
            </a:extLst>
          </p:cNvPr>
          <p:cNvSpPr txBox="1"/>
          <p:nvPr/>
        </p:nvSpPr>
        <p:spPr>
          <a:xfrm>
            <a:off x="0" y="59750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Garimella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G.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Francisci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Morales, 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Gionis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M.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Mathioudakis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“Quantifying controversy in social media,”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Proceedings of the Ninth ACM International Conference on Web Search and Data Mining. ACM, 2016, pp. 33–42.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925B9B-2965-4368-8F87-94E7C96A80B1}"/>
                  </a:ext>
                </a:extLst>
              </p:cNvPr>
              <p:cNvSpPr/>
              <p:nvPr/>
            </p:nvSpPr>
            <p:spPr>
              <a:xfrm>
                <a:off x="4539753" y="3518262"/>
                <a:ext cx="4331955" cy="1223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lang="en-US" sz="3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925B9B-2965-4368-8F87-94E7C96A8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53" y="3518262"/>
                <a:ext cx="4331955" cy="1223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66513-FEA9-4764-9E1A-5373CFA6046F}"/>
              </a:ext>
            </a:extLst>
          </p:cNvPr>
          <p:cNvSpPr/>
          <p:nvPr/>
        </p:nvSpPr>
        <p:spPr>
          <a:xfrm>
            <a:off x="5599522" y="4822156"/>
            <a:ext cx="3572759" cy="553998"/>
          </a:xfrm>
          <a:prstGeom prst="round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glow rad="1778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3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DF90-66A6-4F04-8287-E82B533C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Walk Controversy Score</a:t>
            </a:r>
          </a:p>
        </p:txBody>
      </p:sp>
      <p:pic>
        <p:nvPicPr>
          <p:cNvPr id="5" name="Picture 4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9C3642BB-0D64-4976-83A8-E60C68B4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3" y="1565598"/>
            <a:ext cx="5757693" cy="2490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/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𝑅𝑊𝐶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6C84E5-0262-4305-9C53-1EA509323349}"/>
              </a:ext>
            </a:extLst>
          </p:cNvPr>
          <p:cNvSpPr txBox="1"/>
          <p:nvPr/>
        </p:nvSpPr>
        <p:spPr>
          <a:xfrm>
            <a:off x="0" y="59750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Garimella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G.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Francisci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Morales, 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Gionis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M.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Mathioudakis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“Quantifying controversy in social media,”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Proceedings of the Ninth ACM International Conference on Web Search and Data Mining. ACM, 2016, pp. 33–42.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925B9B-2965-4368-8F87-94E7C96A80B1}"/>
                  </a:ext>
                </a:extLst>
              </p:cNvPr>
              <p:cNvSpPr/>
              <p:nvPr/>
            </p:nvSpPr>
            <p:spPr>
              <a:xfrm>
                <a:off x="4539753" y="3518262"/>
                <a:ext cx="4508734" cy="1223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lang="en-US" sz="3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p>
                            <m:sSupPr>
                              <m:ctrlP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sSup>
                                <m:sSupPr>
                                  <m:ctrlP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36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𝐿</m:t>
                                  </m:r>
                                </m:e>
                                <m:sup>
                                  <m:r>
                                    <a:rPr kumimoji="0" lang="en-US" sz="36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4472C4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925B9B-2965-4368-8F87-94E7C96A80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753" y="3518262"/>
                <a:ext cx="4508734" cy="12237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466513-FEA9-4764-9E1A-5373CFA6046F}"/>
              </a:ext>
            </a:extLst>
          </p:cNvPr>
          <p:cNvSpPr/>
          <p:nvPr/>
        </p:nvSpPr>
        <p:spPr>
          <a:xfrm>
            <a:off x="6730738" y="4822156"/>
            <a:ext cx="2441543" cy="553998"/>
          </a:xfrm>
          <a:prstGeom prst="round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glow rad="1778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D340D9F-DDB1-40B6-9A4F-984C1D1BE8A6}"/>
              </a:ext>
            </a:extLst>
          </p:cNvPr>
          <p:cNvSpPr/>
          <p:nvPr/>
        </p:nvSpPr>
        <p:spPr>
          <a:xfrm>
            <a:off x="4539753" y="4822156"/>
            <a:ext cx="1059769" cy="553998"/>
          </a:xfrm>
          <a:prstGeom prst="round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glow rad="177800">
              <a:schemeClr val="bg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850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3DF90-66A6-4F04-8287-E82B533C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Random Walk Controversy Score</a:t>
            </a:r>
          </a:p>
        </p:txBody>
      </p:sp>
      <p:pic>
        <p:nvPicPr>
          <p:cNvPr id="5" name="Picture 4" descr="A picture containing animal, invertebrate, sky&#10;&#10;Description automatically generated">
            <a:extLst>
              <a:ext uri="{FF2B5EF4-FFF2-40B4-BE49-F238E27FC236}">
                <a16:creationId xmlns:a16="http://schemas.microsoft.com/office/drawing/2014/main" id="{9C3642BB-0D64-4976-83A8-E60C68B4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153" y="1565598"/>
            <a:ext cx="5757693" cy="2490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/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𝑅𝑊𝐶</m:t>
                      </m:r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r>
                        <a:rPr kumimoji="0" lang="en-US" sz="3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−</m:t>
                      </m:r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4472C4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𝐿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  <m:sSub>
                        <m:sSubPr>
                          <m:ctrlP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3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</m:t>
                          </m:r>
                          <m:sSup>
                            <m:sSupPr>
                              <m:ctrlPr>
                                <a:rPr kumimoji="0" lang="en-US" sz="3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𝐿</m:t>
                              </m:r>
                            </m:e>
                            <m:sup>
                              <m:r>
                                <a:rPr kumimoji="0" lang="en-US" sz="3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4472C4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6DB3A3-AD69-4ECA-97CC-32542A542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96" y="4738404"/>
                <a:ext cx="6825006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6C84E5-0262-4305-9C53-1EA509323349}"/>
              </a:ext>
            </a:extLst>
          </p:cNvPr>
          <p:cNvSpPr txBox="1"/>
          <p:nvPr/>
        </p:nvSpPr>
        <p:spPr>
          <a:xfrm>
            <a:off x="0" y="5975006"/>
            <a:ext cx="12192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Garimella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G. De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Francisci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Morales, A.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Gionis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and M.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Mathioudakis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“Quantifying controversy in social media,”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Proceedings of the Ninth ACM International Conference on Web Search and Data Mining. ACM, 2016, pp. 33–42.</a:t>
            </a:r>
          </a:p>
        </p:txBody>
      </p:sp>
    </p:spTree>
    <p:extLst>
      <p:ext uri="{BB962C8B-B14F-4D97-AF65-F5344CB8AC3E}">
        <p14:creationId xmlns:p14="http://schemas.microsoft.com/office/powerpoint/2010/main" val="175474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1CB4CD2-A8F7-4892-AF42-4F65492F6ABE}"/>
              </a:ext>
            </a:extLst>
          </p:cNvPr>
          <p:cNvSpPr/>
          <p:nvPr/>
        </p:nvSpPr>
        <p:spPr>
          <a:xfrm>
            <a:off x="5858728" y="0"/>
            <a:ext cx="5838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D1B7D9-818C-4847-AEB6-099B78FDC38F}"/>
              </a:ext>
            </a:extLst>
          </p:cNvPr>
          <p:cNvSpPr/>
          <p:nvPr/>
        </p:nvSpPr>
        <p:spPr>
          <a:xfrm>
            <a:off x="1902065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F11F6B-7824-45F0-B636-BD7B5E71C7D3}"/>
              </a:ext>
            </a:extLst>
          </p:cNvPr>
          <p:cNvSpPr/>
          <p:nvPr/>
        </p:nvSpPr>
        <p:spPr>
          <a:xfrm>
            <a:off x="2221152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19BACD-06CD-40CC-B3AE-D584E14B3EED}"/>
              </a:ext>
            </a:extLst>
          </p:cNvPr>
          <p:cNvSpPr/>
          <p:nvPr/>
        </p:nvSpPr>
        <p:spPr>
          <a:xfrm>
            <a:off x="1723304" y="137864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691293-3EB0-471E-8F64-007B90737065}"/>
              </a:ext>
            </a:extLst>
          </p:cNvPr>
          <p:cNvSpPr/>
          <p:nvPr/>
        </p:nvSpPr>
        <p:spPr>
          <a:xfrm>
            <a:off x="1746034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8FF09-8709-4A77-BD57-DA6088B00740}"/>
              </a:ext>
            </a:extLst>
          </p:cNvPr>
          <p:cNvSpPr/>
          <p:nvPr/>
        </p:nvSpPr>
        <p:spPr>
          <a:xfrm>
            <a:off x="2323366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4CC2B4-FC29-4C2F-B183-E2CDCD3B1957}"/>
              </a:ext>
            </a:extLst>
          </p:cNvPr>
          <p:cNvSpPr/>
          <p:nvPr/>
        </p:nvSpPr>
        <p:spPr>
          <a:xfrm>
            <a:off x="2054465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B05032-6BC3-4798-BE20-BF304B2F0BD8}"/>
              </a:ext>
            </a:extLst>
          </p:cNvPr>
          <p:cNvSpPr/>
          <p:nvPr/>
        </p:nvSpPr>
        <p:spPr>
          <a:xfrm>
            <a:off x="2225814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28D1CD-FAFD-4288-8E24-8C6089BC50B2}"/>
              </a:ext>
            </a:extLst>
          </p:cNvPr>
          <p:cNvSpPr/>
          <p:nvPr/>
        </p:nvSpPr>
        <p:spPr>
          <a:xfrm>
            <a:off x="2054465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1C676-EE7D-4D19-BD41-1A0ECEEAC47E}"/>
              </a:ext>
            </a:extLst>
          </p:cNvPr>
          <p:cNvSpPr/>
          <p:nvPr/>
        </p:nvSpPr>
        <p:spPr>
          <a:xfrm>
            <a:off x="2331916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A723C-04AA-478B-AAF1-47ADECD1C691}"/>
              </a:ext>
            </a:extLst>
          </p:cNvPr>
          <p:cNvCxnSpPr>
            <a:stCxn id="22" idx="7"/>
            <a:endCxn id="17" idx="3"/>
          </p:cNvCxnSpPr>
          <p:nvPr/>
        </p:nvCxnSpPr>
        <p:spPr>
          <a:xfrm flipV="1">
            <a:off x="2104297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99DD9E-CB85-4912-87F3-657DD9A4C56C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2083656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2CFED-B298-433C-ADE4-21C66D14995D}"/>
              </a:ext>
            </a:extLst>
          </p:cNvPr>
          <p:cNvCxnSpPr>
            <a:cxnSpLocks/>
            <a:stCxn id="23" idx="1"/>
            <a:endCxn id="22" idx="5"/>
          </p:cNvCxnSpPr>
          <p:nvPr/>
        </p:nvCxnSpPr>
        <p:spPr>
          <a:xfrm flipH="1" flipV="1">
            <a:off x="2104297" y="1492520"/>
            <a:ext cx="130067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DF296-73EA-4C2A-BA99-FAE95E517A52}"/>
              </a:ext>
            </a:extLst>
          </p:cNvPr>
          <p:cNvCxnSpPr>
            <a:cxnSpLocks/>
            <a:stCxn id="22" idx="1"/>
            <a:endCxn id="5" idx="5"/>
          </p:cNvCxnSpPr>
          <p:nvPr/>
        </p:nvCxnSpPr>
        <p:spPr>
          <a:xfrm flipH="1" flipV="1">
            <a:off x="1951897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F60BE0-A6B2-4F60-8BB2-99BC06714727}"/>
              </a:ext>
            </a:extLst>
          </p:cNvPr>
          <p:cNvCxnSpPr>
            <a:cxnSpLocks/>
            <a:stCxn id="17" idx="7"/>
            <a:endCxn id="21" idx="3"/>
          </p:cNvCxnSpPr>
          <p:nvPr/>
        </p:nvCxnSpPr>
        <p:spPr>
          <a:xfrm flipV="1">
            <a:off x="2270984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666B0F-5227-44A3-AEBB-0A0F8298326B}"/>
              </a:ext>
            </a:extLst>
          </p:cNvPr>
          <p:cNvCxnSpPr>
            <a:cxnSpLocks/>
            <a:stCxn id="25" idx="1"/>
            <a:endCxn id="17" idx="5"/>
          </p:cNvCxnSpPr>
          <p:nvPr/>
        </p:nvCxnSpPr>
        <p:spPr>
          <a:xfrm flipH="1" flipV="1">
            <a:off x="2270984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7A281-A1CD-4B00-A55B-7F94D245F139}"/>
              </a:ext>
            </a:extLst>
          </p:cNvPr>
          <p:cNvCxnSpPr>
            <a:cxnSpLocks/>
            <a:stCxn id="5" idx="2"/>
            <a:endCxn id="19" idx="7"/>
          </p:cNvCxnSpPr>
          <p:nvPr/>
        </p:nvCxnSpPr>
        <p:spPr>
          <a:xfrm flipH="1">
            <a:off x="1773136" y="1318400"/>
            <a:ext cx="128929" cy="69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86824B-966E-406B-A0F7-6456C5A47D4C}"/>
              </a:ext>
            </a:extLst>
          </p:cNvPr>
          <p:cNvCxnSpPr>
            <a:cxnSpLocks/>
            <a:stCxn id="20" idx="5"/>
            <a:endCxn id="5" idx="1"/>
          </p:cNvCxnSpPr>
          <p:nvPr/>
        </p:nvCxnSpPr>
        <p:spPr>
          <a:xfrm>
            <a:off x="1795866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F94E2B2-9A07-4177-9D7E-9A96749EDFF8}"/>
              </a:ext>
            </a:extLst>
          </p:cNvPr>
          <p:cNvSpPr/>
          <p:nvPr/>
        </p:nvSpPr>
        <p:spPr>
          <a:xfrm>
            <a:off x="2909386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C3A373-3553-4C1C-9DDA-57D4D4ACE962}"/>
              </a:ext>
            </a:extLst>
          </p:cNvPr>
          <p:cNvSpPr/>
          <p:nvPr/>
        </p:nvSpPr>
        <p:spPr>
          <a:xfrm>
            <a:off x="2909386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CD1D6B-1F81-4206-87F2-0B8153D955BB}"/>
              </a:ext>
            </a:extLst>
          </p:cNvPr>
          <p:cNvSpPr/>
          <p:nvPr/>
        </p:nvSpPr>
        <p:spPr>
          <a:xfrm>
            <a:off x="3228473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3D34BE-3332-4334-94A9-7BB28A92A78B}"/>
              </a:ext>
            </a:extLst>
          </p:cNvPr>
          <p:cNvSpPr/>
          <p:nvPr/>
        </p:nvSpPr>
        <p:spPr>
          <a:xfrm>
            <a:off x="2753355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B71261-AF7D-4F44-8D54-FDA5AC16684E}"/>
              </a:ext>
            </a:extLst>
          </p:cNvPr>
          <p:cNvSpPr/>
          <p:nvPr/>
        </p:nvSpPr>
        <p:spPr>
          <a:xfrm>
            <a:off x="3330687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2AEEEA9-2448-44F7-B233-3727E2CEC34C}"/>
              </a:ext>
            </a:extLst>
          </p:cNvPr>
          <p:cNvSpPr/>
          <p:nvPr/>
        </p:nvSpPr>
        <p:spPr>
          <a:xfrm>
            <a:off x="3061786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D081EEE-6EB8-482D-9ED2-C905DB5E5AFE}"/>
              </a:ext>
            </a:extLst>
          </p:cNvPr>
          <p:cNvSpPr/>
          <p:nvPr/>
        </p:nvSpPr>
        <p:spPr>
          <a:xfrm>
            <a:off x="3061786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0B760CB-20D6-41C5-8144-F8DA18D8F642}"/>
              </a:ext>
            </a:extLst>
          </p:cNvPr>
          <p:cNvSpPr/>
          <p:nvPr/>
        </p:nvSpPr>
        <p:spPr>
          <a:xfrm>
            <a:off x="3339237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441D41-C606-4E67-BBF7-EB66E110E7AE}"/>
              </a:ext>
            </a:extLst>
          </p:cNvPr>
          <p:cNvCxnSpPr>
            <a:stCxn id="70" idx="7"/>
            <a:endCxn id="66" idx="3"/>
          </p:cNvCxnSpPr>
          <p:nvPr/>
        </p:nvCxnSpPr>
        <p:spPr>
          <a:xfrm flipV="1">
            <a:off x="3111618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45E592-B62A-4D72-97F0-C933D62B37D9}"/>
              </a:ext>
            </a:extLst>
          </p:cNvPr>
          <p:cNvCxnSpPr>
            <a:cxnSpLocks/>
            <a:stCxn id="70" idx="4"/>
            <a:endCxn id="72" idx="0"/>
          </p:cNvCxnSpPr>
          <p:nvPr/>
        </p:nvCxnSpPr>
        <p:spPr>
          <a:xfrm>
            <a:off x="3090977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160FA1F-F113-4360-9F0B-106301203F82}"/>
              </a:ext>
            </a:extLst>
          </p:cNvPr>
          <p:cNvCxnSpPr>
            <a:cxnSpLocks/>
            <a:stCxn id="65" idx="7"/>
            <a:endCxn id="70" idx="3"/>
          </p:cNvCxnSpPr>
          <p:nvPr/>
        </p:nvCxnSpPr>
        <p:spPr>
          <a:xfrm flipV="1">
            <a:off x="2959218" y="1492520"/>
            <a:ext cx="111118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E52863-3C48-46BC-9910-161DE1509BE6}"/>
              </a:ext>
            </a:extLst>
          </p:cNvPr>
          <p:cNvCxnSpPr>
            <a:cxnSpLocks/>
            <a:stCxn id="70" idx="1"/>
            <a:endCxn id="64" idx="5"/>
          </p:cNvCxnSpPr>
          <p:nvPr/>
        </p:nvCxnSpPr>
        <p:spPr>
          <a:xfrm flipH="1" flipV="1">
            <a:off x="2959218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674394-B815-43F0-8500-C48B24F87F4C}"/>
              </a:ext>
            </a:extLst>
          </p:cNvPr>
          <p:cNvCxnSpPr>
            <a:cxnSpLocks/>
            <a:stCxn id="66" idx="7"/>
            <a:endCxn id="69" idx="3"/>
          </p:cNvCxnSpPr>
          <p:nvPr/>
        </p:nvCxnSpPr>
        <p:spPr>
          <a:xfrm flipV="1">
            <a:off x="3278305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A1F93B-33AC-47DF-9F8C-0A4ECA95B168}"/>
              </a:ext>
            </a:extLst>
          </p:cNvPr>
          <p:cNvCxnSpPr>
            <a:cxnSpLocks/>
            <a:stCxn id="73" idx="1"/>
            <a:endCxn id="66" idx="5"/>
          </p:cNvCxnSpPr>
          <p:nvPr/>
        </p:nvCxnSpPr>
        <p:spPr>
          <a:xfrm flipH="1" flipV="1">
            <a:off x="3278305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0D2E99-BC1F-4B91-AD5A-025D7C46C52F}"/>
              </a:ext>
            </a:extLst>
          </p:cNvPr>
          <p:cNvCxnSpPr>
            <a:cxnSpLocks/>
            <a:stCxn id="68" idx="5"/>
            <a:endCxn id="64" idx="1"/>
          </p:cNvCxnSpPr>
          <p:nvPr/>
        </p:nvCxnSpPr>
        <p:spPr>
          <a:xfrm>
            <a:off x="2803187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A8D91F9A-2039-4E3E-BDB8-7E60CE565A5C}"/>
              </a:ext>
            </a:extLst>
          </p:cNvPr>
          <p:cNvSpPr/>
          <p:nvPr/>
        </p:nvSpPr>
        <p:spPr>
          <a:xfrm>
            <a:off x="2538012" y="287812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C360F2-4DEA-4333-BB83-D0F73BB68BBE}"/>
              </a:ext>
            </a:extLst>
          </p:cNvPr>
          <p:cNvSpPr/>
          <p:nvPr/>
        </p:nvSpPr>
        <p:spPr>
          <a:xfrm>
            <a:off x="2390298" y="2758059"/>
            <a:ext cx="363057" cy="2936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1AB6B7-538D-40A3-B476-3DA52833FCC1}"/>
              </a:ext>
            </a:extLst>
          </p:cNvPr>
          <p:cNvSpPr txBox="1"/>
          <p:nvPr/>
        </p:nvSpPr>
        <p:spPr>
          <a:xfrm>
            <a:off x="2743291" y="272771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node comes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A2AC044-5914-46EB-867A-45884290B485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000243" y="2186475"/>
            <a:ext cx="612194" cy="5309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0DA495E-233F-4DE5-BF90-E35B94CD7716}"/>
              </a:ext>
            </a:extLst>
          </p:cNvPr>
          <p:cNvCxnSpPr>
            <a:cxnSpLocks/>
            <a:stCxn id="84" idx="0"/>
          </p:cNvCxnSpPr>
          <p:nvPr/>
        </p:nvCxnSpPr>
        <p:spPr>
          <a:xfrm rot="5400000" flipH="1" flipV="1">
            <a:off x="2569818" y="2153556"/>
            <a:ext cx="606512" cy="602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A7D088-5763-4453-889D-C696A6FB1060}"/>
              </a:ext>
            </a:extLst>
          </p:cNvPr>
          <p:cNvSpPr txBox="1"/>
          <p:nvPr/>
        </p:nvSpPr>
        <p:spPr>
          <a:xfrm>
            <a:off x="2108320" y="2012828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F5282888-FA35-4C97-80E7-4C337998C7E0}"/>
              </a:ext>
            </a:extLst>
          </p:cNvPr>
          <p:cNvCxnSpPr>
            <a:stCxn id="21" idx="7"/>
            <a:endCxn id="68" idx="1"/>
          </p:cNvCxnSpPr>
          <p:nvPr/>
        </p:nvCxnSpPr>
        <p:spPr>
          <a:xfrm rot="5400000" flipH="1" flipV="1">
            <a:off x="2562472" y="989376"/>
            <a:ext cx="10158" cy="388707"/>
          </a:xfrm>
          <a:prstGeom prst="curvedConnector3">
            <a:avLst>
              <a:gd name="adj1" fmla="val 24390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7A74618-19C5-41E0-8678-64C76A2958A6}"/>
              </a:ext>
            </a:extLst>
          </p:cNvPr>
          <p:cNvSpPr txBox="1"/>
          <p:nvPr/>
        </p:nvSpPr>
        <p:spPr>
          <a:xfrm>
            <a:off x="1433896" y="230069"/>
            <a:ext cx="23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Existing nodes connect</a:t>
            </a: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C85461B8-08AF-436F-B39D-5D21291A3934}"/>
              </a:ext>
            </a:extLst>
          </p:cNvPr>
          <p:cNvCxnSpPr>
            <a:cxnSpLocks/>
            <a:stCxn id="21" idx="0"/>
            <a:endCxn id="20" idx="0"/>
          </p:cNvCxnSpPr>
          <p:nvPr/>
        </p:nvCxnSpPr>
        <p:spPr>
          <a:xfrm rot="16200000" flipV="1">
            <a:off x="2058812" y="886066"/>
            <a:ext cx="10158" cy="577332"/>
          </a:xfrm>
          <a:prstGeom prst="curvedConnector3">
            <a:avLst>
              <a:gd name="adj1" fmla="val 2350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E4CB621-E0AA-4A0F-BFAB-56FD6CFA2698}"/>
              </a:ext>
            </a:extLst>
          </p:cNvPr>
          <p:cNvSpPr txBox="1"/>
          <p:nvPr/>
        </p:nvSpPr>
        <p:spPr>
          <a:xfrm>
            <a:off x="2102560" y="442502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020A7B-5135-4FBB-982B-F6F1BF2CC22D}"/>
              </a:ext>
            </a:extLst>
          </p:cNvPr>
          <p:cNvSpPr txBox="1"/>
          <p:nvPr/>
        </p:nvSpPr>
        <p:spPr>
          <a:xfrm>
            <a:off x="25356" y="3217105"/>
            <a:ext cx="43332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BOLLOBAS´ , B., BORGS, C., CHAYES, J. T., AND RIORDAN, O. 2003. </a:t>
            </a:r>
          </a:p>
          <a:p>
            <a:r>
              <a:rPr lang="en-US" sz="1100" dirty="0"/>
              <a:t>Directed scale-free graphs. </a:t>
            </a:r>
          </a:p>
          <a:p>
            <a:r>
              <a:rPr lang="en-US" sz="1100" dirty="0"/>
              <a:t>In ACM-SIAM Symposium on Discrete Algorithms. SIAM, Philadelphia, PA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01FC77-72C2-4B89-93B8-459A5C97A1B7}"/>
              </a:ext>
            </a:extLst>
          </p:cNvPr>
          <p:cNvSpPr/>
          <p:nvPr/>
        </p:nvSpPr>
        <p:spPr>
          <a:xfrm>
            <a:off x="25357" y="3850718"/>
            <a:ext cx="5856970" cy="86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9EDA345-C1FF-47BB-9903-4C5F49FE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670" y="3844016"/>
            <a:ext cx="4003829" cy="2991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CB4CD2-A8F7-4892-AF42-4F65492F6ABE}"/>
              </a:ext>
            </a:extLst>
          </p:cNvPr>
          <p:cNvSpPr/>
          <p:nvPr/>
        </p:nvSpPr>
        <p:spPr>
          <a:xfrm>
            <a:off x="5858728" y="0"/>
            <a:ext cx="5838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D1B7D9-818C-4847-AEB6-099B78FDC38F}"/>
              </a:ext>
            </a:extLst>
          </p:cNvPr>
          <p:cNvSpPr/>
          <p:nvPr/>
        </p:nvSpPr>
        <p:spPr>
          <a:xfrm>
            <a:off x="1902065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F11F6B-7824-45F0-B636-BD7B5E71C7D3}"/>
              </a:ext>
            </a:extLst>
          </p:cNvPr>
          <p:cNvSpPr/>
          <p:nvPr/>
        </p:nvSpPr>
        <p:spPr>
          <a:xfrm>
            <a:off x="2221152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19BACD-06CD-40CC-B3AE-D584E14B3EED}"/>
              </a:ext>
            </a:extLst>
          </p:cNvPr>
          <p:cNvSpPr/>
          <p:nvPr/>
        </p:nvSpPr>
        <p:spPr>
          <a:xfrm>
            <a:off x="1723304" y="137864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691293-3EB0-471E-8F64-007B90737065}"/>
              </a:ext>
            </a:extLst>
          </p:cNvPr>
          <p:cNvSpPr/>
          <p:nvPr/>
        </p:nvSpPr>
        <p:spPr>
          <a:xfrm>
            <a:off x="1746034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8FF09-8709-4A77-BD57-DA6088B00740}"/>
              </a:ext>
            </a:extLst>
          </p:cNvPr>
          <p:cNvSpPr/>
          <p:nvPr/>
        </p:nvSpPr>
        <p:spPr>
          <a:xfrm>
            <a:off x="2323366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4CC2B4-FC29-4C2F-B183-E2CDCD3B1957}"/>
              </a:ext>
            </a:extLst>
          </p:cNvPr>
          <p:cNvSpPr/>
          <p:nvPr/>
        </p:nvSpPr>
        <p:spPr>
          <a:xfrm>
            <a:off x="2054465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B05032-6BC3-4798-BE20-BF304B2F0BD8}"/>
              </a:ext>
            </a:extLst>
          </p:cNvPr>
          <p:cNvSpPr/>
          <p:nvPr/>
        </p:nvSpPr>
        <p:spPr>
          <a:xfrm>
            <a:off x="2225814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28D1CD-FAFD-4288-8E24-8C6089BC50B2}"/>
              </a:ext>
            </a:extLst>
          </p:cNvPr>
          <p:cNvSpPr/>
          <p:nvPr/>
        </p:nvSpPr>
        <p:spPr>
          <a:xfrm>
            <a:off x="2054465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1C676-EE7D-4D19-BD41-1A0ECEEAC47E}"/>
              </a:ext>
            </a:extLst>
          </p:cNvPr>
          <p:cNvSpPr/>
          <p:nvPr/>
        </p:nvSpPr>
        <p:spPr>
          <a:xfrm>
            <a:off x="2331916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A723C-04AA-478B-AAF1-47ADECD1C691}"/>
              </a:ext>
            </a:extLst>
          </p:cNvPr>
          <p:cNvCxnSpPr>
            <a:stCxn id="22" idx="7"/>
            <a:endCxn id="17" idx="3"/>
          </p:cNvCxnSpPr>
          <p:nvPr/>
        </p:nvCxnSpPr>
        <p:spPr>
          <a:xfrm flipV="1">
            <a:off x="2104297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99DD9E-CB85-4912-87F3-657DD9A4C56C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2083656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2CFED-B298-433C-ADE4-21C66D14995D}"/>
              </a:ext>
            </a:extLst>
          </p:cNvPr>
          <p:cNvCxnSpPr>
            <a:cxnSpLocks/>
            <a:stCxn id="23" idx="1"/>
            <a:endCxn id="22" idx="5"/>
          </p:cNvCxnSpPr>
          <p:nvPr/>
        </p:nvCxnSpPr>
        <p:spPr>
          <a:xfrm flipH="1" flipV="1">
            <a:off x="2104297" y="1492520"/>
            <a:ext cx="130067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DF296-73EA-4C2A-BA99-FAE95E517A52}"/>
              </a:ext>
            </a:extLst>
          </p:cNvPr>
          <p:cNvCxnSpPr>
            <a:cxnSpLocks/>
            <a:stCxn id="22" idx="1"/>
            <a:endCxn id="5" idx="5"/>
          </p:cNvCxnSpPr>
          <p:nvPr/>
        </p:nvCxnSpPr>
        <p:spPr>
          <a:xfrm flipH="1" flipV="1">
            <a:off x="1951897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F60BE0-A6B2-4F60-8BB2-99BC06714727}"/>
              </a:ext>
            </a:extLst>
          </p:cNvPr>
          <p:cNvCxnSpPr>
            <a:cxnSpLocks/>
            <a:stCxn id="17" idx="7"/>
            <a:endCxn id="21" idx="3"/>
          </p:cNvCxnSpPr>
          <p:nvPr/>
        </p:nvCxnSpPr>
        <p:spPr>
          <a:xfrm flipV="1">
            <a:off x="2270984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666B0F-5227-44A3-AEBB-0A0F8298326B}"/>
              </a:ext>
            </a:extLst>
          </p:cNvPr>
          <p:cNvCxnSpPr>
            <a:cxnSpLocks/>
            <a:stCxn id="25" idx="1"/>
            <a:endCxn id="17" idx="5"/>
          </p:cNvCxnSpPr>
          <p:nvPr/>
        </p:nvCxnSpPr>
        <p:spPr>
          <a:xfrm flipH="1" flipV="1">
            <a:off x="2270984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7A281-A1CD-4B00-A55B-7F94D245F139}"/>
              </a:ext>
            </a:extLst>
          </p:cNvPr>
          <p:cNvCxnSpPr>
            <a:cxnSpLocks/>
            <a:stCxn id="5" idx="2"/>
            <a:endCxn id="19" idx="7"/>
          </p:cNvCxnSpPr>
          <p:nvPr/>
        </p:nvCxnSpPr>
        <p:spPr>
          <a:xfrm flipH="1">
            <a:off x="1773136" y="1318400"/>
            <a:ext cx="128929" cy="69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86824B-966E-406B-A0F7-6456C5A47D4C}"/>
              </a:ext>
            </a:extLst>
          </p:cNvPr>
          <p:cNvCxnSpPr>
            <a:cxnSpLocks/>
            <a:stCxn id="20" idx="5"/>
            <a:endCxn id="5" idx="1"/>
          </p:cNvCxnSpPr>
          <p:nvPr/>
        </p:nvCxnSpPr>
        <p:spPr>
          <a:xfrm>
            <a:off x="1795866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F94E2B2-9A07-4177-9D7E-9A96749EDFF8}"/>
              </a:ext>
            </a:extLst>
          </p:cNvPr>
          <p:cNvSpPr/>
          <p:nvPr/>
        </p:nvSpPr>
        <p:spPr>
          <a:xfrm>
            <a:off x="2909386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C3A373-3553-4C1C-9DDA-57D4D4ACE962}"/>
              </a:ext>
            </a:extLst>
          </p:cNvPr>
          <p:cNvSpPr/>
          <p:nvPr/>
        </p:nvSpPr>
        <p:spPr>
          <a:xfrm>
            <a:off x="2909386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CD1D6B-1F81-4206-87F2-0B8153D955BB}"/>
              </a:ext>
            </a:extLst>
          </p:cNvPr>
          <p:cNvSpPr/>
          <p:nvPr/>
        </p:nvSpPr>
        <p:spPr>
          <a:xfrm>
            <a:off x="3228473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3D34BE-3332-4334-94A9-7BB28A92A78B}"/>
              </a:ext>
            </a:extLst>
          </p:cNvPr>
          <p:cNvSpPr/>
          <p:nvPr/>
        </p:nvSpPr>
        <p:spPr>
          <a:xfrm>
            <a:off x="2753355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B71261-AF7D-4F44-8D54-FDA5AC16684E}"/>
              </a:ext>
            </a:extLst>
          </p:cNvPr>
          <p:cNvSpPr/>
          <p:nvPr/>
        </p:nvSpPr>
        <p:spPr>
          <a:xfrm>
            <a:off x="3330687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2AEEEA9-2448-44F7-B233-3727E2CEC34C}"/>
              </a:ext>
            </a:extLst>
          </p:cNvPr>
          <p:cNvSpPr/>
          <p:nvPr/>
        </p:nvSpPr>
        <p:spPr>
          <a:xfrm>
            <a:off x="3061786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D081EEE-6EB8-482D-9ED2-C905DB5E5AFE}"/>
              </a:ext>
            </a:extLst>
          </p:cNvPr>
          <p:cNvSpPr/>
          <p:nvPr/>
        </p:nvSpPr>
        <p:spPr>
          <a:xfrm>
            <a:off x="3061786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0B760CB-20D6-41C5-8144-F8DA18D8F642}"/>
              </a:ext>
            </a:extLst>
          </p:cNvPr>
          <p:cNvSpPr/>
          <p:nvPr/>
        </p:nvSpPr>
        <p:spPr>
          <a:xfrm>
            <a:off x="3339237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441D41-C606-4E67-BBF7-EB66E110E7AE}"/>
              </a:ext>
            </a:extLst>
          </p:cNvPr>
          <p:cNvCxnSpPr>
            <a:stCxn id="70" idx="7"/>
            <a:endCxn id="66" idx="3"/>
          </p:cNvCxnSpPr>
          <p:nvPr/>
        </p:nvCxnSpPr>
        <p:spPr>
          <a:xfrm flipV="1">
            <a:off x="3111618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45E592-B62A-4D72-97F0-C933D62B37D9}"/>
              </a:ext>
            </a:extLst>
          </p:cNvPr>
          <p:cNvCxnSpPr>
            <a:cxnSpLocks/>
            <a:stCxn id="70" idx="4"/>
            <a:endCxn id="72" idx="0"/>
          </p:cNvCxnSpPr>
          <p:nvPr/>
        </p:nvCxnSpPr>
        <p:spPr>
          <a:xfrm>
            <a:off x="3090977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160FA1F-F113-4360-9F0B-106301203F82}"/>
              </a:ext>
            </a:extLst>
          </p:cNvPr>
          <p:cNvCxnSpPr>
            <a:cxnSpLocks/>
            <a:stCxn id="65" idx="7"/>
            <a:endCxn id="70" idx="3"/>
          </p:cNvCxnSpPr>
          <p:nvPr/>
        </p:nvCxnSpPr>
        <p:spPr>
          <a:xfrm flipV="1">
            <a:off x="2959218" y="1492520"/>
            <a:ext cx="111118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E52863-3C48-46BC-9910-161DE1509BE6}"/>
              </a:ext>
            </a:extLst>
          </p:cNvPr>
          <p:cNvCxnSpPr>
            <a:cxnSpLocks/>
            <a:stCxn id="70" idx="1"/>
            <a:endCxn id="64" idx="5"/>
          </p:cNvCxnSpPr>
          <p:nvPr/>
        </p:nvCxnSpPr>
        <p:spPr>
          <a:xfrm flipH="1" flipV="1">
            <a:off x="2959218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674394-B815-43F0-8500-C48B24F87F4C}"/>
              </a:ext>
            </a:extLst>
          </p:cNvPr>
          <p:cNvCxnSpPr>
            <a:cxnSpLocks/>
            <a:stCxn id="66" idx="7"/>
            <a:endCxn id="69" idx="3"/>
          </p:cNvCxnSpPr>
          <p:nvPr/>
        </p:nvCxnSpPr>
        <p:spPr>
          <a:xfrm flipV="1">
            <a:off x="3278305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A1F93B-33AC-47DF-9F8C-0A4ECA95B168}"/>
              </a:ext>
            </a:extLst>
          </p:cNvPr>
          <p:cNvCxnSpPr>
            <a:cxnSpLocks/>
            <a:stCxn id="73" idx="1"/>
            <a:endCxn id="66" idx="5"/>
          </p:cNvCxnSpPr>
          <p:nvPr/>
        </p:nvCxnSpPr>
        <p:spPr>
          <a:xfrm flipH="1" flipV="1">
            <a:off x="3278305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0D2E99-BC1F-4B91-AD5A-025D7C46C52F}"/>
              </a:ext>
            </a:extLst>
          </p:cNvPr>
          <p:cNvCxnSpPr>
            <a:cxnSpLocks/>
            <a:stCxn id="68" idx="5"/>
            <a:endCxn id="64" idx="1"/>
          </p:cNvCxnSpPr>
          <p:nvPr/>
        </p:nvCxnSpPr>
        <p:spPr>
          <a:xfrm>
            <a:off x="2803187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A8D91F9A-2039-4E3E-BDB8-7E60CE565A5C}"/>
              </a:ext>
            </a:extLst>
          </p:cNvPr>
          <p:cNvSpPr/>
          <p:nvPr/>
        </p:nvSpPr>
        <p:spPr>
          <a:xfrm>
            <a:off x="2538012" y="287812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C360F2-4DEA-4333-BB83-D0F73BB68BBE}"/>
              </a:ext>
            </a:extLst>
          </p:cNvPr>
          <p:cNvSpPr/>
          <p:nvPr/>
        </p:nvSpPr>
        <p:spPr>
          <a:xfrm>
            <a:off x="2390298" y="2758059"/>
            <a:ext cx="363057" cy="2936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1AB6B7-538D-40A3-B476-3DA52833FCC1}"/>
              </a:ext>
            </a:extLst>
          </p:cNvPr>
          <p:cNvSpPr txBox="1"/>
          <p:nvPr/>
        </p:nvSpPr>
        <p:spPr>
          <a:xfrm>
            <a:off x="2743291" y="272771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node comes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A2AC044-5914-46EB-867A-45884290B485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000243" y="2186475"/>
            <a:ext cx="612194" cy="5309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0DA495E-233F-4DE5-BF90-E35B94CD7716}"/>
              </a:ext>
            </a:extLst>
          </p:cNvPr>
          <p:cNvCxnSpPr>
            <a:cxnSpLocks/>
            <a:stCxn id="84" idx="0"/>
          </p:cNvCxnSpPr>
          <p:nvPr/>
        </p:nvCxnSpPr>
        <p:spPr>
          <a:xfrm rot="5400000" flipH="1" flipV="1">
            <a:off x="2569818" y="2153556"/>
            <a:ext cx="606512" cy="602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A7D088-5763-4453-889D-C696A6FB1060}"/>
              </a:ext>
            </a:extLst>
          </p:cNvPr>
          <p:cNvSpPr txBox="1"/>
          <p:nvPr/>
        </p:nvSpPr>
        <p:spPr>
          <a:xfrm>
            <a:off x="2108320" y="2012828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F5282888-FA35-4C97-80E7-4C337998C7E0}"/>
              </a:ext>
            </a:extLst>
          </p:cNvPr>
          <p:cNvCxnSpPr>
            <a:stCxn id="21" idx="7"/>
            <a:endCxn id="68" idx="1"/>
          </p:cNvCxnSpPr>
          <p:nvPr/>
        </p:nvCxnSpPr>
        <p:spPr>
          <a:xfrm rot="5400000" flipH="1" flipV="1">
            <a:off x="2562472" y="989376"/>
            <a:ext cx="10158" cy="388707"/>
          </a:xfrm>
          <a:prstGeom prst="curvedConnector3">
            <a:avLst>
              <a:gd name="adj1" fmla="val 24390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7A74618-19C5-41E0-8678-64C76A2958A6}"/>
              </a:ext>
            </a:extLst>
          </p:cNvPr>
          <p:cNvSpPr txBox="1"/>
          <p:nvPr/>
        </p:nvSpPr>
        <p:spPr>
          <a:xfrm>
            <a:off x="1433896" y="230069"/>
            <a:ext cx="23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Existing nodes connect</a:t>
            </a: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C85461B8-08AF-436F-B39D-5D21291A3934}"/>
              </a:ext>
            </a:extLst>
          </p:cNvPr>
          <p:cNvCxnSpPr>
            <a:cxnSpLocks/>
            <a:stCxn id="21" idx="0"/>
            <a:endCxn id="20" idx="0"/>
          </p:cNvCxnSpPr>
          <p:nvPr/>
        </p:nvCxnSpPr>
        <p:spPr>
          <a:xfrm rot="16200000" flipV="1">
            <a:off x="2058812" y="886066"/>
            <a:ext cx="10158" cy="577332"/>
          </a:xfrm>
          <a:prstGeom prst="curvedConnector3">
            <a:avLst>
              <a:gd name="adj1" fmla="val 2350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E4CB621-E0AA-4A0F-BFAB-56FD6CFA2698}"/>
              </a:ext>
            </a:extLst>
          </p:cNvPr>
          <p:cNvSpPr txBox="1"/>
          <p:nvPr/>
        </p:nvSpPr>
        <p:spPr>
          <a:xfrm>
            <a:off x="2102560" y="442502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020A7B-5135-4FBB-982B-F6F1BF2CC22D}"/>
              </a:ext>
            </a:extLst>
          </p:cNvPr>
          <p:cNvSpPr txBox="1"/>
          <p:nvPr/>
        </p:nvSpPr>
        <p:spPr>
          <a:xfrm>
            <a:off x="25356" y="3217105"/>
            <a:ext cx="43332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BOLLOBAS´ , B., BORGS, C., CHAYES, J. T., AND RIORDAN, O. 2003. </a:t>
            </a:r>
          </a:p>
          <a:p>
            <a:r>
              <a:rPr lang="en-US" sz="1100" dirty="0"/>
              <a:t>Directed scale-free graphs. </a:t>
            </a:r>
          </a:p>
          <a:p>
            <a:r>
              <a:rPr lang="en-US" sz="1100" dirty="0"/>
              <a:t>In ACM-SIAM Symposium on Discrete Algorithms. SIAM, Philadelphia, PA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01FC77-72C2-4B89-93B8-459A5C97A1B7}"/>
              </a:ext>
            </a:extLst>
          </p:cNvPr>
          <p:cNvSpPr/>
          <p:nvPr/>
        </p:nvSpPr>
        <p:spPr>
          <a:xfrm>
            <a:off x="25357" y="3850718"/>
            <a:ext cx="5856970" cy="86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3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39EDA345-C1FF-47BB-9903-4C5F49FE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8670" y="3844016"/>
            <a:ext cx="4003829" cy="2991432"/>
          </a:xfrm>
          <a:prstGeom prst="rect">
            <a:avLst/>
          </a:prstGeom>
        </p:spPr>
      </p:pic>
      <p:pic>
        <p:nvPicPr>
          <p:cNvPr id="8" name="Picture 7" descr="A picture containing sky, outdoor, water&#10;&#10;Description automatically generated">
            <a:extLst>
              <a:ext uri="{FF2B5EF4-FFF2-40B4-BE49-F238E27FC236}">
                <a16:creationId xmlns:a16="http://schemas.microsoft.com/office/drawing/2014/main" id="{50D9BE07-7B57-4BBC-8264-32D8FB1F9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75" y="1"/>
            <a:ext cx="2461098" cy="2461098"/>
          </a:xfrm>
          <a:prstGeom prst="rect">
            <a:avLst/>
          </a:prstGeom>
        </p:spPr>
      </p:pic>
      <p:pic>
        <p:nvPicPr>
          <p:cNvPr id="10" name="Picture 9" descr="A picture containing sky&#10;&#10;Description automatically generated">
            <a:extLst>
              <a:ext uri="{FF2B5EF4-FFF2-40B4-BE49-F238E27FC236}">
                <a16:creationId xmlns:a16="http://schemas.microsoft.com/office/drawing/2014/main" id="{80A1B487-2759-4876-962A-02FFF20FF8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75" y="2198452"/>
            <a:ext cx="2461098" cy="2461098"/>
          </a:xfrm>
          <a:prstGeom prst="rect">
            <a:avLst/>
          </a:prstGeom>
        </p:spPr>
      </p:pic>
      <p:pic>
        <p:nvPicPr>
          <p:cNvPr id="12" name="Picture 11" descr="A picture containing sky, outdoor, yellow&#10;&#10;Description automatically generated">
            <a:extLst>
              <a:ext uri="{FF2B5EF4-FFF2-40B4-BE49-F238E27FC236}">
                <a16:creationId xmlns:a16="http://schemas.microsoft.com/office/drawing/2014/main" id="{1E9562FF-8253-4E43-B822-8D811FB9D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75" y="4396902"/>
            <a:ext cx="2461098" cy="2461098"/>
          </a:xfrm>
          <a:prstGeom prst="rect">
            <a:avLst/>
          </a:prstGeom>
        </p:spPr>
      </p:pic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EA86EB98-C104-452C-81EB-470385111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73" y="2"/>
            <a:ext cx="2905327" cy="2178995"/>
          </a:xfrm>
          <a:prstGeom prst="rect">
            <a:avLst/>
          </a:prstGeom>
        </p:spPr>
      </p:pic>
      <p:pic>
        <p:nvPicPr>
          <p:cNvPr id="16" name="Picture 1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3D8FA07-2796-48B8-9D2A-B8D2587316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71" y="2237362"/>
            <a:ext cx="2905327" cy="2178995"/>
          </a:xfrm>
          <a:prstGeom prst="rect">
            <a:avLst/>
          </a:prstGeom>
        </p:spPr>
      </p:pic>
      <p:pic>
        <p:nvPicPr>
          <p:cNvPr id="18" name="Picture 1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4C529C0-110F-4426-880A-1781E8216A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672" y="4679005"/>
            <a:ext cx="2905327" cy="21789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CB4CD2-A8F7-4892-AF42-4F65492F6ABE}"/>
              </a:ext>
            </a:extLst>
          </p:cNvPr>
          <p:cNvSpPr/>
          <p:nvPr/>
        </p:nvSpPr>
        <p:spPr>
          <a:xfrm>
            <a:off x="5858728" y="0"/>
            <a:ext cx="58382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D1B7D9-818C-4847-AEB6-099B78FDC38F}"/>
              </a:ext>
            </a:extLst>
          </p:cNvPr>
          <p:cNvSpPr/>
          <p:nvPr/>
        </p:nvSpPr>
        <p:spPr>
          <a:xfrm>
            <a:off x="1902065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3F11F6B-7824-45F0-B636-BD7B5E71C7D3}"/>
              </a:ext>
            </a:extLst>
          </p:cNvPr>
          <p:cNvSpPr/>
          <p:nvPr/>
        </p:nvSpPr>
        <p:spPr>
          <a:xfrm>
            <a:off x="2221152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19BACD-06CD-40CC-B3AE-D584E14B3EED}"/>
              </a:ext>
            </a:extLst>
          </p:cNvPr>
          <p:cNvSpPr/>
          <p:nvPr/>
        </p:nvSpPr>
        <p:spPr>
          <a:xfrm>
            <a:off x="1723304" y="137864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691293-3EB0-471E-8F64-007B90737065}"/>
              </a:ext>
            </a:extLst>
          </p:cNvPr>
          <p:cNvSpPr/>
          <p:nvPr/>
        </p:nvSpPr>
        <p:spPr>
          <a:xfrm>
            <a:off x="1746034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18FF09-8709-4A77-BD57-DA6088B00740}"/>
              </a:ext>
            </a:extLst>
          </p:cNvPr>
          <p:cNvSpPr/>
          <p:nvPr/>
        </p:nvSpPr>
        <p:spPr>
          <a:xfrm>
            <a:off x="2323366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4CC2B4-FC29-4C2F-B183-E2CDCD3B1957}"/>
              </a:ext>
            </a:extLst>
          </p:cNvPr>
          <p:cNvSpPr/>
          <p:nvPr/>
        </p:nvSpPr>
        <p:spPr>
          <a:xfrm>
            <a:off x="2054465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AB05032-6BC3-4798-BE20-BF304B2F0BD8}"/>
              </a:ext>
            </a:extLst>
          </p:cNvPr>
          <p:cNvSpPr/>
          <p:nvPr/>
        </p:nvSpPr>
        <p:spPr>
          <a:xfrm>
            <a:off x="2225814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28D1CD-FAFD-4288-8E24-8C6089BC50B2}"/>
              </a:ext>
            </a:extLst>
          </p:cNvPr>
          <p:cNvSpPr/>
          <p:nvPr/>
        </p:nvSpPr>
        <p:spPr>
          <a:xfrm>
            <a:off x="2054465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51C676-EE7D-4D19-BD41-1A0ECEEAC47E}"/>
              </a:ext>
            </a:extLst>
          </p:cNvPr>
          <p:cNvSpPr/>
          <p:nvPr/>
        </p:nvSpPr>
        <p:spPr>
          <a:xfrm>
            <a:off x="2331916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5EA723C-04AA-478B-AAF1-47ADECD1C691}"/>
              </a:ext>
            </a:extLst>
          </p:cNvPr>
          <p:cNvCxnSpPr>
            <a:stCxn id="22" idx="7"/>
            <a:endCxn id="17" idx="3"/>
          </p:cNvCxnSpPr>
          <p:nvPr/>
        </p:nvCxnSpPr>
        <p:spPr>
          <a:xfrm flipV="1">
            <a:off x="2104297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99DD9E-CB85-4912-87F3-657DD9A4C56C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>
            <a:off x="2083656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622CFED-B298-433C-ADE4-21C66D14995D}"/>
              </a:ext>
            </a:extLst>
          </p:cNvPr>
          <p:cNvCxnSpPr>
            <a:cxnSpLocks/>
            <a:stCxn id="23" idx="1"/>
            <a:endCxn id="22" idx="5"/>
          </p:cNvCxnSpPr>
          <p:nvPr/>
        </p:nvCxnSpPr>
        <p:spPr>
          <a:xfrm flipH="1" flipV="1">
            <a:off x="2104297" y="1492520"/>
            <a:ext cx="130067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83DF296-73EA-4C2A-BA99-FAE95E517A52}"/>
              </a:ext>
            </a:extLst>
          </p:cNvPr>
          <p:cNvCxnSpPr>
            <a:cxnSpLocks/>
            <a:stCxn id="22" idx="1"/>
            <a:endCxn id="5" idx="5"/>
          </p:cNvCxnSpPr>
          <p:nvPr/>
        </p:nvCxnSpPr>
        <p:spPr>
          <a:xfrm flipH="1" flipV="1">
            <a:off x="1951897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3F60BE0-A6B2-4F60-8BB2-99BC06714727}"/>
              </a:ext>
            </a:extLst>
          </p:cNvPr>
          <p:cNvCxnSpPr>
            <a:cxnSpLocks/>
            <a:stCxn id="17" idx="7"/>
            <a:endCxn id="21" idx="3"/>
          </p:cNvCxnSpPr>
          <p:nvPr/>
        </p:nvCxnSpPr>
        <p:spPr>
          <a:xfrm flipV="1">
            <a:off x="2270984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1666B0F-5227-44A3-AEBB-0A0F8298326B}"/>
              </a:ext>
            </a:extLst>
          </p:cNvPr>
          <p:cNvCxnSpPr>
            <a:cxnSpLocks/>
            <a:stCxn id="25" idx="1"/>
            <a:endCxn id="17" idx="5"/>
          </p:cNvCxnSpPr>
          <p:nvPr/>
        </p:nvCxnSpPr>
        <p:spPr>
          <a:xfrm flipH="1" flipV="1">
            <a:off x="2270984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057A281-A1CD-4B00-A55B-7F94D245F139}"/>
              </a:ext>
            </a:extLst>
          </p:cNvPr>
          <p:cNvCxnSpPr>
            <a:cxnSpLocks/>
            <a:stCxn id="5" idx="2"/>
            <a:endCxn id="19" idx="7"/>
          </p:cNvCxnSpPr>
          <p:nvPr/>
        </p:nvCxnSpPr>
        <p:spPr>
          <a:xfrm flipH="1">
            <a:off x="1773136" y="1318400"/>
            <a:ext cx="128929" cy="692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786824B-966E-406B-A0F7-6456C5A47D4C}"/>
              </a:ext>
            </a:extLst>
          </p:cNvPr>
          <p:cNvCxnSpPr>
            <a:cxnSpLocks/>
            <a:stCxn id="20" idx="5"/>
            <a:endCxn id="5" idx="1"/>
          </p:cNvCxnSpPr>
          <p:nvPr/>
        </p:nvCxnSpPr>
        <p:spPr>
          <a:xfrm>
            <a:off x="1795866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F94E2B2-9A07-4177-9D7E-9A96749EDFF8}"/>
              </a:ext>
            </a:extLst>
          </p:cNvPr>
          <p:cNvSpPr/>
          <p:nvPr/>
        </p:nvSpPr>
        <p:spPr>
          <a:xfrm>
            <a:off x="2909386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C3A373-3553-4C1C-9DDA-57D4D4ACE962}"/>
              </a:ext>
            </a:extLst>
          </p:cNvPr>
          <p:cNvSpPr/>
          <p:nvPr/>
        </p:nvSpPr>
        <p:spPr>
          <a:xfrm>
            <a:off x="2909386" y="1607598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8CD1D6B-1F81-4206-87F2-0B8153D955BB}"/>
              </a:ext>
            </a:extLst>
          </p:cNvPr>
          <p:cNvSpPr/>
          <p:nvPr/>
        </p:nvSpPr>
        <p:spPr>
          <a:xfrm>
            <a:off x="3228473" y="12876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E3D34BE-3332-4334-94A9-7BB28A92A78B}"/>
              </a:ext>
            </a:extLst>
          </p:cNvPr>
          <p:cNvSpPr/>
          <p:nvPr/>
        </p:nvSpPr>
        <p:spPr>
          <a:xfrm>
            <a:off x="2753355" y="116965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2B71261-AF7D-4F44-8D54-FDA5AC16684E}"/>
              </a:ext>
            </a:extLst>
          </p:cNvPr>
          <p:cNvSpPr/>
          <p:nvPr/>
        </p:nvSpPr>
        <p:spPr>
          <a:xfrm>
            <a:off x="3330687" y="1179811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2AEEEA9-2448-44F7-B233-3727E2CEC34C}"/>
              </a:ext>
            </a:extLst>
          </p:cNvPr>
          <p:cNvSpPr/>
          <p:nvPr/>
        </p:nvSpPr>
        <p:spPr>
          <a:xfrm>
            <a:off x="3061786" y="144008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7D081EEE-6EB8-482D-9ED2-C905DB5E5AFE}"/>
              </a:ext>
            </a:extLst>
          </p:cNvPr>
          <p:cNvSpPr/>
          <p:nvPr/>
        </p:nvSpPr>
        <p:spPr>
          <a:xfrm>
            <a:off x="3061786" y="1660855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0B760CB-20D6-41C5-8144-F8DA18D8F642}"/>
              </a:ext>
            </a:extLst>
          </p:cNvPr>
          <p:cNvSpPr/>
          <p:nvPr/>
        </p:nvSpPr>
        <p:spPr>
          <a:xfrm>
            <a:off x="3339237" y="1388679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C441D41-C606-4E67-BBF7-EB66E110E7AE}"/>
              </a:ext>
            </a:extLst>
          </p:cNvPr>
          <p:cNvCxnSpPr>
            <a:stCxn id="70" idx="7"/>
            <a:endCxn id="66" idx="3"/>
          </p:cNvCxnSpPr>
          <p:nvPr/>
        </p:nvCxnSpPr>
        <p:spPr>
          <a:xfrm flipV="1">
            <a:off x="3111618" y="1340120"/>
            <a:ext cx="125405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45E592-B62A-4D72-97F0-C933D62B37D9}"/>
              </a:ext>
            </a:extLst>
          </p:cNvPr>
          <p:cNvCxnSpPr>
            <a:cxnSpLocks/>
            <a:stCxn id="70" idx="4"/>
            <a:endCxn id="72" idx="0"/>
          </p:cNvCxnSpPr>
          <p:nvPr/>
        </p:nvCxnSpPr>
        <p:spPr>
          <a:xfrm>
            <a:off x="3090977" y="1501517"/>
            <a:ext cx="0" cy="159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160FA1F-F113-4360-9F0B-106301203F82}"/>
              </a:ext>
            </a:extLst>
          </p:cNvPr>
          <p:cNvCxnSpPr>
            <a:cxnSpLocks/>
            <a:stCxn id="65" idx="7"/>
            <a:endCxn id="70" idx="3"/>
          </p:cNvCxnSpPr>
          <p:nvPr/>
        </p:nvCxnSpPr>
        <p:spPr>
          <a:xfrm flipV="1">
            <a:off x="2959218" y="1492520"/>
            <a:ext cx="111118" cy="124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1E52863-3C48-46BC-9910-161DE1509BE6}"/>
              </a:ext>
            </a:extLst>
          </p:cNvPr>
          <p:cNvCxnSpPr>
            <a:cxnSpLocks/>
            <a:stCxn id="70" idx="1"/>
            <a:endCxn id="64" idx="5"/>
          </p:cNvCxnSpPr>
          <p:nvPr/>
        </p:nvCxnSpPr>
        <p:spPr>
          <a:xfrm flipH="1" flipV="1">
            <a:off x="2959218" y="1340120"/>
            <a:ext cx="111118" cy="10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674394-B815-43F0-8500-C48B24F87F4C}"/>
              </a:ext>
            </a:extLst>
          </p:cNvPr>
          <p:cNvCxnSpPr>
            <a:cxnSpLocks/>
            <a:stCxn id="66" idx="7"/>
            <a:endCxn id="69" idx="3"/>
          </p:cNvCxnSpPr>
          <p:nvPr/>
        </p:nvCxnSpPr>
        <p:spPr>
          <a:xfrm flipV="1">
            <a:off x="3278305" y="1232248"/>
            <a:ext cx="60932" cy="64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AA1F93B-33AC-47DF-9F8C-0A4ECA95B168}"/>
              </a:ext>
            </a:extLst>
          </p:cNvPr>
          <p:cNvCxnSpPr>
            <a:cxnSpLocks/>
            <a:stCxn id="73" idx="1"/>
            <a:endCxn id="66" idx="5"/>
          </p:cNvCxnSpPr>
          <p:nvPr/>
        </p:nvCxnSpPr>
        <p:spPr>
          <a:xfrm flipH="1" flipV="1">
            <a:off x="3278305" y="1340120"/>
            <a:ext cx="69482" cy="575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D0D2E99-BC1F-4B91-AD5A-025D7C46C52F}"/>
              </a:ext>
            </a:extLst>
          </p:cNvPr>
          <p:cNvCxnSpPr>
            <a:cxnSpLocks/>
            <a:stCxn id="68" idx="5"/>
            <a:endCxn id="64" idx="1"/>
          </p:cNvCxnSpPr>
          <p:nvPr/>
        </p:nvCxnSpPr>
        <p:spPr>
          <a:xfrm>
            <a:off x="2803187" y="1222090"/>
            <a:ext cx="114749" cy="7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A8D91F9A-2039-4E3E-BDB8-7E60CE565A5C}"/>
              </a:ext>
            </a:extLst>
          </p:cNvPr>
          <p:cNvSpPr/>
          <p:nvPr/>
        </p:nvSpPr>
        <p:spPr>
          <a:xfrm>
            <a:off x="2538012" y="2878123"/>
            <a:ext cx="58382" cy="6143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C360F2-4DEA-4333-BB83-D0F73BB68BBE}"/>
              </a:ext>
            </a:extLst>
          </p:cNvPr>
          <p:cNvSpPr/>
          <p:nvPr/>
        </p:nvSpPr>
        <p:spPr>
          <a:xfrm>
            <a:off x="2390298" y="2758059"/>
            <a:ext cx="363057" cy="29367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71AB6B7-538D-40A3-B476-3DA52833FCC1}"/>
              </a:ext>
            </a:extLst>
          </p:cNvPr>
          <p:cNvSpPr txBox="1"/>
          <p:nvPr/>
        </p:nvSpPr>
        <p:spPr>
          <a:xfrm>
            <a:off x="2743291" y="2727710"/>
            <a:ext cx="1807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node comes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1A2AC044-5914-46EB-867A-45884290B485}"/>
              </a:ext>
            </a:extLst>
          </p:cNvPr>
          <p:cNvCxnSpPr>
            <a:cxnSpLocks/>
            <a:stCxn id="84" idx="0"/>
          </p:cNvCxnSpPr>
          <p:nvPr/>
        </p:nvCxnSpPr>
        <p:spPr>
          <a:xfrm rot="16200000" flipV="1">
            <a:off x="2000243" y="2186475"/>
            <a:ext cx="612194" cy="53097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C0DA495E-233F-4DE5-BF90-E35B94CD7716}"/>
              </a:ext>
            </a:extLst>
          </p:cNvPr>
          <p:cNvCxnSpPr>
            <a:cxnSpLocks/>
            <a:stCxn id="84" idx="0"/>
          </p:cNvCxnSpPr>
          <p:nvPr/>
        </p:nvCxnSpPr>
        <p:spPr>
          <a:xfrm rot="5400000" flipH="1" flipV="1">
            <a:off x="2569818" y="2153556"/>
            <a:ext cx="606512" cy="60249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6A7D088-5763-4453-889D-C696A6FB1060}"/>
              </a:ext>
            </a:extLst>
          </p:cNvPr>
          <p:cNvSpPr txBox="1"/>
          <p:nvPr/>
        </p:nvSpPr>
        <p:spPr>
          <a:xfrm>
            <a:off x="2108320" y="2012828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F5282888-FA35-4C97-80E7-4C337998C7E0}"/>
              </a:ext>
            </a:extLst>
          </p:cNvPr>
          <p:cNvCxnSpPr>
            <a:stCxn id="21" idx="7"/>
            <a:endCxn id="68" idx="1"/>
          </p:cNvCxnSpPr>
          <p:nvPr/>
        </p:nvCxnSpPr>
        <p:spPr>
          <a:xfrm rot="5400000" flipH="1" flipV="1">
            <a:off x="2562472" y="989376"/>
            <a:ext cx="10158" cy="388707"/>
          </a:xfrm>
          <a:prstGeom prst="curvedConnector3">
            <a:avLst>
              <a:gd name="adj1" fmla="val 24390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97A74618-19C5-41E0-8678-64C76A2958A6}"/>
              </a:ext>
            </a:extLst>
          </p:cNvPr>
          <p:cNvSpPr txBox="1"/>
          <p:nvPr/>
        </p:nvSpPr>
        <p:spPr>
          <a:xfrm>
            <a:off x="1433896" y="230069"/>
            <a:ext cx="232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Existing nodes connect</a:t>
            </a:r>
          </a:p>
        </p:txBody>
      </p:sp>
      <p:cxnSp>
        <p:nvCxnSpPr>
          <p:cNvPr id="98" name="Connector: Curved 97">
            <a:extLst>
              <a:ext uri="{FF2B5EF4-FFF2-40B4-BE49-F238E27FC236}">
                <a16:creationId xmlns:a16="http://schemas.microsoft.com/office/drawing/2014/main" id="{C85461B8-08AF-436F-B39D-5D21291A3934}"/>
              </a:ext>
            </a:extLst>
          </p:cNvPr>
          <p:cNvCxnSpPr>
            <a:cxnSpLocks/>
            <a:stCxn id="21" idx="0"/>
            <a:endCxn id="20" idx="0"/>
          </p:cNvCxnSpPr>
          <p:nvPr/>
        </p:nvCxnSpPr>
        <p:spPr>
          <a:xfrm rot="16200000" flipV="1">
            <a:off x="2058812" y="886066"/>
            <a:ext cx="10158" cy="577332"/>
          </a:xfrm>
          <a:prstGeom prst="curvedConnector3">
            <a:avLst>
              <a:gd name="adj1" fmla="val 23504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E4CB621-E0AA-4A0F-BFAB-56FD6CFA2698}"/>
              </a:ext>
            </a:extLst>
          </p:cNvPr>
          <p:cNvSpPr txBox="1"/>
          <p:nvPr/>
        </p:nvSpPr>
        <p:spPr>
          <a:xfrm>
            <a:off x="2102560" y="442502"/>
            <a:ext cx="953466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200" dirty="0"/>
              <a:t>ρ</a:t>
            </a:r>
            <a:endParaRPr lang="en-US" sz="1200" dirty="0"/>
          </a:p>
          <a:p>
            <a:r>
              <a:rPr lang="en-US" sz="1200" dirty="0" err="1"/>
              <a:t>polarWeight</a:t>
            </a:r>
            <a:endParaRPr lang="en-US" sz="12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6020A7B-5135-4FBB-982B-F6F1BF2CC22D}"/>
              </a:ext>
            </a:extLst>
          </p:cNvPr>
          <p:cNvSpPr txBox="1"/>
          <p:nvPr/>
        </p:nvSpPr>
        <p:spPr>
          <a:xfrm>
            <a:off x="25356" y="3217105"/>
            <a:ext cx="433323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BOLLOBAS´ , B., BORGS, C., CHAYES, J. T., AND RIORDAN, O. 2003. </a:t>
            </a:r>
          </a:p>
          <a:p>
            <a:r>
              <a:rPr lang="en-US" sz="1100" dirty="0"/>
              <a:t>Directed scale-free graphs. </a:t>
            </a:r>
          </a:p>
          <a:p>
            <a:r>
              <a:rPr lang="en-US" sz="1100" dirty="0"/>
              <a:t>In ACM-SIAM Symposium on Discrete Algorithms. SIAM, Philadelphia, PA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D01FC77-72C2-4B89-93B8-459A5C97A1B7}"/>
              </a:ext>
            </a:extLst>
          </p:cNvPr>
          <p:cNvSpPr/>
          <p:nvPr/>
        </p:nvSpPr>
        <p:spPr>
          <a:xfrm>
            <a:off x="25357" y="3850718"/>
            <a:ext cx="5856970" cy="86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993C1E3-0958-4349-A370-748DBE6A472F}"/>
              </a:ext>
            </a:extLst>
          </p:cNvPr>
          <p:cNvSpPr txBox="1"/>
          <p:nvPr/>
        </p:nvSpPr>
        <p:spPr>
          <a:xfrm>
            <a:off x="6398160" y="1132246"/>
            <a:ext cx="84991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600" dirty="0"/>
              <a:t>Ρ</a:t>
            </a:r>
            <a:r>
              <a:rPr lang="en-US" sz="1600" dirty="0"/>
              <a:t> = 0.01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B8D0A7-FF52-4560-818D-131D32F1ACE1}"/>
              </a:ext>
            </a:extLst>
          </p:cNvPr>
          <p:cNvSpPr txBox="1"/>
          <p:nvPr/>
        </p:nvSpPr>
        <p:spPr>
          <a:xfrm>
            <a:off x="6398650" y="3347910"/>
            <a:ext cx="849913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600" dirty="0"/>
              <a:t>Ρ</a:t>
            </a:r>
            <a:r>
              <a:rPr lang="en-US" sz="1600" dirty="0"/>
              <a:t> = 0.05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016BB0-F2FD-418E-8A2E-705318D462A5}"/>
              </a:ext>
            </a:extLst>
          </p:cNvPr>
          <p:cNvSpPr txBox="1"/>
          <p:nvPr/>
        </p:nvSpPr>
        <p:spPr>
          <a:xfrm>
            <a:off x="6458544" y="5639731"/>
            <a:ext cx="745718" cy="3385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l-GR" sz="1600" dirty="0"/>
              <a:t>Ρ</a:t>
            </a:r>
            <a:r>
              <a:rPr lang="en-US" sz="1600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1835314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NmUDlXg0kp7GHCjKfrGAO-YxgwP7DSy6onFgEFJJV0eUn5rSDZNREOKd30tuibem7gfYGsm8ChxwoAQzaA7p0LQkglleNrn-SqlWC9Aj7ep8Msd3J91fij3jn3_S7i838earHSP4b2Q">
            <a:extLst>
              <a:ext uri="{FF2B5EF4-FFF2-40B4-BE49-F238E27FC236}">
                <a16:creationId xmlns:a16="http://schemas.microsoft.com/office/drawing/2014/main" id="{0AF2B8F5-6367-43B3-8DDE-61382F9B0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549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3350</TotalTime>
  <Words>1111</Words>
  <Application>Microsoft Office PowerPoint</Application>
  <PresentationFormat>Widescreen</PresentationFormat>
  <Paragraphs>299</Paragraphs>
  <Slides>23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Bahnschrift</vt:lpstr>
      <vt:lpstr>Calibri</vt:lpstr>
      <vt:lpstr>Calibri Light</vt:lpstr>
      <vt:lpstr>Cambria Math</vt:lpstr>
      <vt:lpstr>Courier New</vt:lpstr>
      <vt:lpstr>Roboto</vt:lpstr>
      <vt:lpstr>Verdana</vt:lpstr>
      <vt:lpstr>Office Theme</vt:lpstr>
      <vt:lpstr>PowerPoint Presentation</vt:lpstr>
      <vt:lpstr>Random Walk Controversy Score</vt:lpstr>
      <vt:lpstr>Random Walk Controversy Score</vt:lpstr>
      <vt:lpstr>Random Walk Controversy Score</vt:lpstr>
      <vt:lpstr>Random Walk Controversy Score</vt:lpstr>
      <vt:lpstr>PowerPoint Presentation</vt:lpstr>
      <vt:lpstr>PowerPoint Presentation</vt:lpstr>
      <vt:lpstr>PowerPoint Presentation</vt:lpstr>
      <vt:lpstr>PowerPoint Presentation</vt:lpstr>
      <vt:lpstr>Data Collection &amp; Preprocessing</vt:lpstr>
      <vt:lpstr>Data Collection &amp; Preprocessing</vt:lpstr>
      <vt:lpstr>Data Collection &amp; Preprocessing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When Self-Identified</vt:lpstr>
      <vt:lpstr>When Self-Identified</vt:lpstr>
      <vt:lpstr>When Self-Identified</vt:lpstr>
      <vt:lpstr>When Self-Identified</vt:lpstr>
      <vt:lpstr>Discussion &amp; Future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mert</dc:creator>
  <cp:lastModifiedBy>Mert Ozer (Student)</cp:lastModifiedBy>
  <cp:revision>145</cp:revision>
  <dcterms:created xsi:type="dcterms:W3CDTF">2019-05-21T18:28:43Z</dcterms:created>
  <dcterms:modified xsi:type="dcterms:W3CDTF">2019-06-03T19:42:50Z</dcterms:modified>
</cp:coreProperties>
</file>